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6" r:id="rId5"/>
    <p:sldId id="260" r:id="rId6"/>
    <p:sldId id="275" r:id="rId7"/>
    <p:sldId id="268" r:id="rId8"/>
    <p:sldId id="269" r:id="rId9"/>
    <p:sldId id="276" r:id="rId10"/>
    <p:sldId id="27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Income</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97C1-4826-ACBB-0C24885CB48C}"/>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97C1-4826-ACBB-0C24885CB48C}"/>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97C1-4826-ACBB-0C24885CB48C}"/>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97C1-4826-ACBB-0C24885CB48C}"/>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97C1-4826-ACBB-0C24885CB48C}"/>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97C1-4826-ACBB-0C24885CB48C}"/>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Block Grant</c:v>
                </c:pt>
                <c:pt idx="1">
                  <c:v>Charitable Activities</c:v>
                </c:pt>
                <c:pt idx="2">
                  <c:v>Media Sales</c:v>
                </c:pt>
              </c:strCache>
            </c:strRef>
          </c:cat>
          <c:val>
            <c:numRef>
              <c:f>Sheet1!$B$2:$B$4</c:f>
              <c:numCache>
                <c:formatCode>General</c:formatCode>
                <c:ptCount val="3"/>
                <c:pt idx="0">
                  <c:v>86</c:v>
                </c:pt>
                <c:pt idx="1">
                  <c:v>6</c:v>
                </c:pt>
                <c:pt idx="2">
                  <c:v>8</c:v>
                </c:pt>
              </c:numCache>
            </c:numRef>
          </c:val>
          <c:extLst>
            <c:ext xmlns:c16="http://schemas.microsoft.com/office/drawing/2014/chart" uri="{C3380CC4-5D6E-409C-BE32-E72D297353CC}">
              <c16:uniqueId val="{00000006-97C1-4826-ACBB-0C24885CB48C}"/>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Costs</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72A5-4237-8B6F-3C1043C6CF70}"/>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72A5-4237-8B6F-3C1043C6CF70}"/>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72A5-4237-8B6F-3C1043C6CF70}"/>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72A5-4237-8B6F-3C1043C6CF70}"/>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72A5-4237-8B6F-3C1043C6CF70}"/>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72A5-4237-8B6F-3C1043C6CF70}"/>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72A5-4237-8B6F-3C1043C6CF70}"/>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72A5-4237-8B6F-3C1043C6CF70}"/>
                </c:ext>
              </c:extLst>
            </c:dLbl>
            <c:dLbl>
              <c:idx val="1"/>
              <c:layout>
                <c:manualLayout>
                  <c:x val="-6.9444444444446141E-3"/>
                  <c:y val="-0.1111111111111111"/>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72A5-4237-8B6F-3C1043C6CF70}"/>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72A5-4237-8B6F-3C1043C6CF70}"/>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72A5-4237-8B6F-3C1043C6CF70}"/>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72A5-4237-8B6F-3C1043C6CF70}"/>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B-72A5-4237-8B6F-3C1043C6CF70}"/>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D-72A5-4237-8B6F-3C1043C6CF70}"/>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Events</c:v>
                </c:pt>
                <c:pt idx="1">
                  <c:v>Internal representation</c:v>
                </c:pt>
                <c:pt idx="2">
                  <c:v>Subscriptions and Affiliations</c:v>
                </c:pt>
                <c:pt idx="3">
                  <c:v>Education and Welfare</c:v>
                </c:pt>
                <c:pt idx="4">
                  <c:v>Clubs and Societies </c:v>
                </c:pt>
                <c:pt idx="5">
                  <c:v>Sports</c:v>
                </c:pt>
                <c:pt idx="6">
                  <c:v>Governance Costs </c:v>
                </c:pt>
              </c:strCache>
            </c:strRef>
          </c:cat>
          <c:val>
            <c:numRef>
              <c:f>Sheet1!$B$2:$B$8</c:f>
              <c:numCache>
                <c:formatCode>0%</c:formatCode>
                <c:ptCount val="7"/>
                <c:pt idx="0">
                  <c:v>0.22</c:v>
                </c:pt>
                <c:pt idx="1">
                  <c:v>0.09</c:v>
                </c:pt>
                <c:pt idx="2">
                  <c:v>0.03</c:v>
                </c:pt>
                <c:pt idx="3">
                  <c:v>0.21</c:v>
                </c:pt>
                <c:pt idx="4">
                  <c:v>0.18</c:v>
                </c:pt>
                <c:pt idx="5">
                  <c:v>0.25</c:v>
                </c:pt>
                <c:pt idx="6">
                  <c:v>0.01</c:v>
                </c:pt>
              </c:numCache>
            </c:numRef>
          </c:val>
          <c:extLst>
            <c:ext xmlns:c16="http://schemas.microsoft.com/office/drawing/2014/chart" uri="{C3380CC4-5D6E-409C-BE32-E72D297353CC}">
              <c16:uniqueId val="{0000000E-72A5-4237-8B6F-3C1043C6CF70}"/>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1966259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20518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15821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3345917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8534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184520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3067944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136626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691424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B54EA-5BEF-4342-9A80-6CA7953CDEF1}" type="datetimeFigureOut">
              <a:rPr lang="en-GB" smtClean="0"/>
              <a:t>27/04/2018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509859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CB54EA-5BEF-4342-9A80-6CA7953CDEF1}" type="datetimeFigureOut">
              <a:rPr lang="en-GB" smtClean="0"/>
              <a:t>27/04/2018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79809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CB54EA-5BEF-4342-9A80-6CA7953CDEF1}" type="datetimeFigureOut">
              <a:rPr lang="en-GB" smtClean="0"/>
              <a:t>27/04/2018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943126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CB54EA-5BEF-4342-9A80-6CA7953CDEF1}" type="datetimeFigureOut">
              <a:rPr lang="en-GB" smtClean="0"/>
              <a:t>27/04/2018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2343933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CB54EA-5BEF-4342-9A80-6CA7953CDEF1}" type="datetimeFigureOut">
              <a:rPr lang="en-GB" smtClean="0"/>
              <a:t>27/04/2018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79460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CB54EA-5BEF-4342-9A80-6CA7953CDEF1}" type="datetimeFigureOut">
              <a:rPr lang="en-GB" smtClean="0"/>
              <a:t>27/04/2018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3290317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7CB54EA-5BEF-4342-9A80-6CA7953CDEF1}" type="datetimeFigureOut">
              <a:rPr lang="en-GB" smtClean="0"/>
              <a:t>27/04/2018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E44A6E-510A-4299-8587-DE5FE6D77D7C}" type="slidenum">
              <a:rPr lang="en-GB" smtClean="0"/>
              <a:t>‹#›</a:t>
            </a:fld>
            <a:endParaRPr lang="en-GB"/>
          </a:p>
        </p:txBody>
      </p:sp>
    </p:spTree>
    <p:extLst>
      <p:ext uri="{BB962C8B-B14F-4D97-AF65-F5344CB8AC3E}">
        <p14:creationId xmlns:p14="http://schemas.microsoft.com/office/powerpoint/2010/main" val="567665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CB54EA-5BEF-4342-9A80-6CA7953CDEF1}" type="datetimeFigureOut">
              <a:rPr lang="en-GB" smtClean="0"/>
              <a:t>27/04/2018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1E44A6E-510A-4299-8587-DE5FE6D77D7C}" type="slidenum">
              <a:rPr lang="en-GB" smtClean="0"/>
              <a:t>‹#›</a:t>
            </a:fld>
            <a:endParaRPr lang="en-GB"/>
          </a:p>
        </p:txBody>
      </p:sp>
    </p:spTree>
    <p:extLst>
      <p:ext uri="{BB962C8B-B14F-4D97-AF65-F5344CB8AC3E}">
        <p14:creationId xmlns:p14="http://schemas.microsoft.com/office/powerpoint/2010/main" val="37230132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0281" y="1662023"/>
            <a:ext cx="6860007" cy="2385013"/>
          </a:xfrm>
        </p:spPr>
        <p:txBody>
          <a:bodyPr>
            <a:normAutofit/>
          </a:bodyPr>
          <a:lstStyle/>
          <a:p>
            <a:pPr algn="ctr"/>
            <a:r>
              <a:rPr lang="en-GB" dirty="0" smtClean="0"/>
              <a:t>LHSU Finance Report</a:t>
            </a:r>
            <a:br>
              <a:rPr lang="en-GB" dirty="0" smtClean="0"/>
            </a:br>
            <a:r>
              <a:rPr lang="en-GB" dirty="0" smtClean="0"/>
              <a:t>April 2018</a:t>
            </a:r>
            <a:endParaRPr lang="en-GB" dirty="0"/>
          </a:p>
        </p:txBody>
      </p:sp>
    </p:spTree>
    <p:extLst>
      <p:ext uri="{BB962C8B-B14F-4D97-AF65-F5344CB8AC3E}">
        <p14:creationId xmlns:p14="http://schemas.microsoft.com/office/powerpoint/2010/main" val="495558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b="1" dirty="0"/>
          </a:p>
        </p:txBody>
      </p:sp>
      <p:sp>
        <p:nvSpPr>
          <p:cNvPr id="3" name="Content Placeholder 2"/>
          <p:cNvSpPr>
            <a:spLocks noGrp="1"/>
          </p:cNvSpPr>
          <p:nvPr>
            <p:ph idx="1"/>
          </p:nvPr>
        </p:nvSpPr>
        <p:spPr>
          <a:xfrm>
            <a:off x="608504" y="2595941"/>
            <a:ext cx="8734327" cy="4568652"/>
          </a:xfrm>
        </p:spPr>
        <p:txBody>
          <a:bodyPr>
            <a:normAutofit/>
          </a:bodyPr>
          <a:lstStyle/>
          <a:p>
            <a:pPr marL="0" indent="0" algn="ctr">
              <a:buNone/>
            </a:pPr>
            <a:r>
              <a:rPr lang="en-GB" sz="4500" dirty="0" smtClean="0"/>
              <a:t>Any </a:t>
            </a:r>
            <a:r>
              <a:rPr lang="en-GB" sz="4500" dirty="0" smtClean="0"/>
              <a:t>questions</a:t>
            </a:r>
            <a:r>
              <a:rPr lang="en-GB" sz="4500" dirty="0" smtClean="0"/>
              <a:t>?</a:t>
            </a:r>
          </a:p>
          <a:p>
            <a:pPr marL="0" indent="0" algn="ctr">
              <a:buNone/>
            </a:pPr>
            <a:endParaRPr lang="en-GB" sz="4500" dirty="0"/>
          </a:p>
          <a:p>
            <a:pPr marL="0" indent="0" algn="ctr">
              <a:buNone/>
            </a:pPr>
            <a:endParaRPr lang="en-GB" sz="4500" dirty="0"/>
          </a:p>
          <a:p>
            <a:endParaRPr lang="en-GB" b="1" dirty="0"/>
          </a:p>
          <a:p>
            <a:endParaRPr lang="en-GB"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3815" y="3471750"/>
            <a:ext cx="1688951" cy="3122001"/>
          </a:xfrm>
          <a:prstGeom prst="rect">
            <a:avLst/>
          </a:prstGeom>
        </p:spPr>
      </p:pic>
    </p:spTree>
    <p:extLst>
      <p:ext uri="{BB962C8B-B14F-4D97-AF65-F5344CB8AC3E}">
        <p14:creationId xmlns:p14="http://schemas.microsoft.com/office/powerpoint/2010/main" val="1287991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515" y="975360"/>
            <a:ext cx="8596668" cy="1320800"/>
          </a:xfrm>
        </p:spPr>
        <p:txBody>
          <a:bodyPr/>
          <a:lstStyle/>
          <a:p>
            <a:r>
              <a:rPr lang="en-GB" b="1" dirty="0" smtClean="0"/>
              <a:t>Introduction</a:t>
            </a:r>
            <a:endParaRPr lang="en-GB" b="1" dirty="0"/>
          </a:p>
        </p:txBody>
      </p:sp>
      <p:sp>
        <p:nvSpPr>
          <p:cNvPr id="3" name="Content Placeholder 2"/>
          <p:cNvSpPr>
            <a:spLocks noGrp="1"/>
          </p:cNvSpPr>
          <p:nvPr>
            <p:ph idx="1"/>
          </p:nvPr>
        </p:nvSpPr>
        <p:spPr>
          <a:xfrm>
            <a:off x="580515" y="1872428"/>
            <a:ext cx="8509697" cy="5625652"/>
          </a:xfrm>
        </p:spPr>
        <p:txBody>
          <a:bodyPr>
            <a:noAutofit/>
          </a:bodyPr>
          <a:lstStyle/>
          <a:p>
            <a:r>
              <a:rPr lang="en-GB" dirty="0"/>
              <a:t>As a registered charity, Charity Law requires the Trustee Board to prepare financial statements for each financial year in accordance with United Kingdom Generally Accepted Accounting Practice and applicable law</a:t>
            </a:r>
            <a:r>
              <a:rPr lang="en-GB" dirty="0" smtClean="0"/>
              <a:t>.</a:t>
            </a:r>
          </a:p>
          <a:p>
            <a:pPr marL="0" indent="0">
              <a:buNone/>
            </a:pPr>
            <a:endParaRPr lang="en-GB" dirty="0"/>
          </a:p>
          <a:p>
            <a:r>
              <a:rPr lang="en-GB" dirty="0"/>
              <a:t>Following the entry into effect if the new Charities SORP (FRS 102), the Trustee Board have adopted the provision of the 2015 Charities Statement of Recommended Practice – the Charities SORP (FRS 102), in preparing the annual report and financial statements</a:t>
            </a:r>
            <a:r>
              <a:rPr lang="en-GB" dirty="0" smtClean="0"/>
              <a:t>.</a:t>
            </a:r>
          </a:p>
          <a:p>
            <a:pPr marL="0" indent="0">
              <a:buNone/>
            </a:pPr>
            <a:r>
              <a:rPr lang="en-GB" dirty="0" smtClean="0"/>
              <a:t> </a:t>
            </a:r>
            <a:endParaRPr lang="en-GB" dirty="0"/>
          </a:p>
          <a:p>
            <a:r>
              <a:rPr lang="en-GB" dirty="0" smtClean="0"/>
              <a:t>The </a:t>
            </a:r>
            <a:r>
              <a:rPr lang="en-GB" dirty="0"/>
              <a:t>figures presented here are from the year-end accounts for 2016/17, that’s for the period 1</a:t>
            </a:r>
            <a:r>
              <a:rPr lang="en-GB" baseline="30000" dirty="0"/>
              <a:t>st</a:t>
            </a:r>
            <a:r>
              <a:rPr lang="en-GB" dirty="0"/>
              <a:t> August 2016 to 31</a:t>
            </a:r>
            <a:r>
              <a:rPr lang="en-GB" baseline="30000" dirty="0"/>
              <a:t>st</a:t>
            </a:r>
            <a:r>
              <a:rPr lang="en-GB" dirty="0"/>
              <a:t> July 2017.</a:t>
            </a:r>
          </a:p>
          <a:p>
            <a:pPr marL="0" indent="0">
              <a:buNone/>
            </a:pPr>
            <a:endParaRPr lang="en-GB" i="1" dirty="0"/>
          </a:p>
        </p:txBody>
      </p:sp>
    </p:spTree>
    <p:extLst>
      <p:ext uri="{BB962C8B-B14F-4D97-AF65-F5344CB8AC3E}">
        <p14:creationId xmlns:p14="http://schemas.microsoft.com/office/powerpoint/2010/main" val="171049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Independent Examination</a:t>
            </a:r>
            <a:br>
              <a:rPr lang="en-GB" b="1" dirty="0" smtClean="0"/>
            </a:br>
            <a:endParaRPr lang="en-GB" b="1" dirty="0"/>
          </a:p>
        </p:txBody>
      </p:sp>
      <p:sp>
        <p:nvSpPr>
          <p:cNvPr id="3" name="Content Placeholder 2"/>
          <p:cNvSpPr>
            <a:spLocks noGrp="1"/>
          </p:cNvSpPr>
          <p:nvPr>
            <p:ph idx="1"/>
          </p:nvPr>
        </p:nvSpPr>
        <p:spPr>
          <a:xfrm>
            <a:off x="677335" y="1538344"/>
            <a:ext cx="8596668" cy="4937760"/>
          </a:xfrm>
        </p:spPr>
        <p:txBody>
          <a:bodyPr>
            <a:noAutofit/>
          </a:bodyPr>
          <a:lstStyle/>
          <a:p>
            <a:r>
              <a:rPr lang="en-GB" dirty="0"/>
              <a:t>The trustees consider that an audit was not required this year under section 144(2) of the Charities’ Act 2011 and that an Independent Examination was needed. Crowe Clarke </a:t>
            </a:r>
            <a:r>
              <a:rPr lang="en-GB" dirty="0" err="1"/>
              <a:t>Whitehill</a:t>
            </a:r>
            <a:r>
              <a:rPr lang="en-GB" dirty="0"/>
              <a:t> were commissioned as the Unions’ Independent Examiners.</a:t>
            </a:r>
          </a:p>
          <a:p>
            <a:endParaRPr lang="en-GB" sz="1900" dirty="0"/>
          </a:p>
        </p:txBody>
      </p:sp>
    </p:spTree>
    <p:extLst>
      <p:ext uri="{BB962C8B-B14F-4D97-AF65-F5344CB8AC3E}">
        <p14:creationId xmlns:p14="http://schemas.microsoft.com/office/powerpoint/2010/main" val="4027311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Assets and Liabilities </a:t>
            </a:r>
            <a:endParaRPr lang="en-GB" b="1" dirty="0"/>
          </a:p>
        </p:txBody>
      </p:sp>
      <p:sp>
        <p:nvSpPr>
          <p:cNvPr id="5" name="Content Placeholder 2"/>
          <p:cNvSpPr>
            <a:spLocks noGrp="1"/>
          </p:cNvSpPr>
          <p:nvPr>
            <p:ph idx="1"/>
          </p:nvPr>
        </p:nvSpPr>
        <p:spPr>
          <a:xfrm>
            <a:off x="754828" y="1477147"/>
            <a:ext cx="8206291" cy="4063041"/>
          </a:xfrm>
        </p:spPr>
        <p:txBody>
          <a:bodyPr/>
          <a:lstStyle/>
          <a:p>
            <a:r>
              <a:rPr lang="en-GB" dirty="0"/>
              <a:t>Current Assets (money owed to us and cash in the bank) on 31</a:t>
            </a:r>
            <a:r>
              <a:rPr lang="en-GB" baseline="30000" dirty="0"/>
              <a:t>st</a:t>
            </a:r>
            <a:r>
              <a:rPr lang="en-GB" dirty="0"/>
              <a:t> July 2016 were </a:t>
            </a:r>
            <a:r>
              <a:rPr lang="en-GB" b="1" dirty="0"/>
              <a:t>£</a:t>
            </a:r>
            <a:r>
              <a:rPr lang="en-GB" b="1" dirty="0" smtClean="0"/>
              <a:t>43,798</a:t>
            </a:r>
            <a:endParaRPr lang="en-GB" b="1" dirty="0"/>
          </a:p>
          <a:p>
            <a:pPr marL="0" indent="0">
              <a:buNone/>
            </a:pPr>
            <a:endParaRPr lang="en-GB" dirty="0"/>
          </a:p>
          <a:p>
            <a:r>
              <a:rPr lang="en-GB" dirty="0"/>
              <a:t>Current Liabilities (amounts due within one year) on 31</a:t>
            </a:r>
            <a:r>
              <a:rPr lang="en-GB" baseline="30000" dirty="0"/>
              <a:t>st</a:t>
            </a:r>
            <a:r>
              <a:rPr lang="en-GB" dirty="0"/>
              <a:t> July 2016 were </a:t>
            </a:r>
            <a:r>
              <a:rPr lang="en-GB" b="1" dirty="0"/>
              <a:t>£18,088 </a:t>
            </a:r>
            <a:r>
              <a:rPr lang="en-GB" dirty="0"/>
              <a:t>– this means amounts still owing e.g. invoices not yet paid and SUSS Pension </a:t>
            </a:r>
            <a:r>
              <a:rPr lang="en-GB" dirty="0" smtClean="0"/>
              <a:t>Deficit </a:t>
            </a:r>
            <a:endParaRPr lang="en-GB" dirty="0"/>
          </a:p>
          <a:p>
            <a:endParaRPr lang="en-GB" dirty="0"/>
          </a:p>
          <a:p>
            <a:r>
              <a:rPr lang="en-GB" dirty="0"/>
              <a:t>Net current assets were </a:t>
            </a:r>
            <a:r>
              <a:rPr lang="en-GB" b="1" dirty="0"/>
              <a:t>£25,710 </a:t>
            </a:r>
            <a:r>
              <a:rPr lang="en-GB" dirty="0"/>
              <a:t>- this means the total assets Liverpool Hope Students’ Union had on 31</a:t>
            </a:r>
            <a:r>
              <a:rPr lang="en-GB" baseline="30000" dirty="0"/>
              <a:t>st</a:t>
            </a:r>
            <a:r>
              <a:rPr lang="en-GB" dirty="0"/>
              <a:t> July 2016 minus all </a:t>
            </a:r>
            <a:r>
              <a:rPr lang="en-GB" dirty="0" smtClean="0"/>
              <a:t>the </a:t>
            </a:r>
            <a:r>
              <a:rPr lang="en-GB" dirty="0"/>
              <a:t>current </a:t>
            </a:r>
            <a:r>
              <a:rPr lang="en-GB" dirty="0" smtClean="0"/>
              <a:t>liabilities </a:t>
            </a:r>
            <a:endParaRPr lang="en-GB" dirty="0"/>
          </a:p>
          <a:p>
            <a:endParaRPr lang="en-GB" dirty="0"/>
          </a:p>
          <a:p>
            <a:endParaRPr lang="en-GB" dirty="0">
              <a:latin typeface="+mj-lt"/>
            </a:endParaRPr>
          </a:p>
          <a:p>
            <a:endParaRPr lang="en-GB" dirty="0">
              <a:latin typeface="+mj-lt"/>
            </a:endParaRPr>
          </a:p>
          <a:p>
            <a:pPr algn="ctr"/>
            <a:endParaRPr lang="en-GB" sz="3600" b="0" dirty="0" smtClean="0"/>
          </a:p>
          <a:p>
            <a:pPr algn="ctr"/>
            <a:endParaRPr lang="en-GB" b="0" dirty="0"/>
          </a:p>
        </p:txBody>
      </p:sp>
    </p:spTree>
    <p:extLst>
      <p:ext uri="{BB962C8B-B14F-4D97-AF65-F5344CB8AC3E}">
        <p14:creationId xmlns:p14="http://schemas.microsoft.com/office/powerpoint/2010/main" val="3849136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Income and Expenditure</a:t>
            </a:r>
            <a:endParaRPr lang="en-GB" b="1" dirty="0"/>
          </a:p>
        </p:txBody>
      </p:sp>
      <p:sp>
        <p:nvSpPr>
          <p:cNvPr id="3" name="Content Placeholder 2"/>
          <p:cNvSpPr>
            <a:spLocks noGrp="1"/>
          </p:cNvSpPr>
          <p:nvPr>
            <p:ph idx="1"/>
          </p:nvPr>
        </p:nvSpPr>
        <p:spPr>
          <a:xfrm>
            <a:off x="539675" y="1660026"/>
            <a:ext cx="8819478" cy="4568652"/>
          </a:xfrm>
        </p:spPr>
        <p:txBody>
          <a:bodyPr>
            <a:normAutofit/>
          </a:bodyPr>
          <a:lstStyle/>
          <a:p>
            <a:r>
              <a:rPr lang="en-GB" dirty="0"/>
              <a:t>For the period 2016/17, LHSU reported a surplus of </a:t>
            </a:r>
            <a:r>
              <a:rPr lang="en-GB" b="1" dirty="0"/>
              <a:t>£7,384 </a:t>
            </a:r>
            <a:r>
              <a:rPr lang="en-GB" i="1" dirty="0"/>
              <a:t>before exceptional items</a:t>
            </a:r>
            <a:r>
              <a:rPr lang="en-GB" dirty="0"/>
              <a:t>, this being an increase of £1,980 against </a:t>
            </a:r>
            <a:r>
              <a:rPr lang="en-GB" dirty="0" smtClean="0"/>
              <a:t>budget</a:t>
            </a:r>
          </a:p>
          <a:p>
            <a:pPr marL="0" indent="0">
              <a:buNone/>
            </a:pPr>
            <a:r>
              <a:rPr lang="en-GB" dirty="0" smtClean="0"/>
              <a:t> </a:t>
            </a:r>
            <a:endParaRPr lang="en-GB" dirty="0"/>
          </a:p>
          <a:p>
            <a:r>
              <a:rPr lang="en-GB" dirty="0" smtClean="0"/>
              <a:t>Gross </a:t>
            </a:r>
            <a:r>
              <a:rPr lang="en-GB" dirty="0"/>
              <a:t>income from all sources this year totalled </a:t>
            </a:r>
            <a:r>
              <a:rPr lang="en-GB" b="1" dirty="0"/>
              <a:t>£299, </a:t>
            </a:r>
            <a:r>
              <a:rPr lang="en-GB" b="1" dirty="0" smtClean="0"/>
              <a:t>221</a:t>
            </a:r>
            <a:endParaRPr lang="en-GB" b="1" dirty="0"/>
          </a:p>
          <a:p>
            <a:endParaRPr lang="en-GB" dirty="0"/>
          </a:p>
          <a:p>
            <a:r>
              <a:rPr lang="en-GB" dirty="0"/>
              <a:t>Total expenditure totalled </a:t>
            </a:r>
            <a:r>
              <a:rPr lang="en-GB" b="1" dirty="0"/>
              <a:t>£</a:t>
            </a:r>
            <a:r>
              <a:rPr lang="en-GB" b="1" dirty="0" smtClean="0"/>
              <a:t>358,137</a:t>
            </a:r>
          </a:p>
          <a:p>
            <a:endParaRPr lang="en-GB" b="1" dirty="0"/>
          </a:p>
          <a:p>
            <a:endParaRPr lang="en-GB" b="1" dirty="0"/>
          </a:p>
        </p:txBody>
      </p:sp>
    </p:spTree>
    <p:extLst>
      <p:ext uri="{BB962C8B-B14F-4D97-AF65-F5344CB8AC3E}">
        <p14:creationId xmlns:p14="http://schemas.microsoft.com/office/powerpoint/2010/main" val="215504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Income and Expenditure</a:t>
            </a:r>
            <a:endParaRPr lang="en-GB" b="1" dirty="0"/>
          </a:p>
        </p:txBody>
      </p:sp>
      <p:sp>
        <p:nvSpPr>
          <p:cNvPr id="3" name="Content Placeholder 2"/>
          <p:cNvSpPr>
            <a:spLocks noGrp="1"/>
          </p:cNvSpPr>
          <p:nvPr>
            <p:ph idx="1"/>
          </p:nvPr>
        </p:nvSpPr>
        <p:spPr>
          <a:xfrm>
            <a:off x="539675" y="1660026"/>
            <a:ext cx="8734327" cy="4568652"/>
          </a:xfrm>
        </p:spPr>
        <p:txBody>
          <a:bodyPr>
            <a:normAutofit fontScale="92500"/>
          </a:bodyPr>
          <a:lstStyle/>
          <a:p>
            <a:r>
              <a:rPr lang="en-GB" dirty="0"/>
              <a:t>Please note these figures include ring-fenced income and spending for the clubs and </a:t>
            </a:r>
            <a:r>
              <a:rPr lang="en-GB" dirty="0" smtClean="0"/>
              <a:t>societies’ </a:t>
            </a:r>
            <a:r>
              <a:rPr lang="en-GB" dirty="0"/>
              <a:t>accounts that the Union administers on their behalf. Ring-fenced means it belongs to the groups so that, whilst it sits in our bank account, the Union cannot spend it. It can only be spent by the group it belongs to</a:t>
            </a:r>
            <a:r>
              <a:rPr lang="en-GB" dirty="0" smtClean="0"/>
              <a:t>.</a:t>
            </a:r>
          </a:p>
          <a:p>
            <a:endParaRPr lang="en-GB" dirty="0"/>
          </a:p>
          <a:p>
            <a:r>
              <a:rPr lang="en-GB" dirty="0"/>
              <a:t>Please also note that exceptional items reported in 2016/17 include a new reporting standard for pensions including the total ‘Net Present Value’ of the pension deficit liability and a Holiday pay accrual. </a:t>
            </a:r>
          </a:p>
          <a:p>
            <a:endParaRPr lang="en-GB" dirty="0"/>
          </a:p>
          <a:p>
            <a:r>
              <a:rPr lang="en-GB" dirty="0"/>
              <a:t>The pension deficit liability has been calculated for the year to be </a:t>
            </a:r>
            <a:r>
              <a:rPr lang="en-GB" b="1" dirty="0"/>
              <a:t>£237,923 </a:t>
            </a:r>
            <a:r>
              <a:rPr lang="en-GB" dirty="0"/>
              <a:t>and the 2015/16 financial statements have been restated to include this at £171,623. </a:t>
            </a:r>
          </a:p>
          <a:p>
            <a:endParaRPr lang="en-GB" dirty="0"/>
          </a:p>
          <a:p>
            <a:r>
              <a:rPr lang="en-GB" dirty="0"/>
              <a:t>A Holiday Pay accrual of </a:t>
            </a:r>
            <a:r>
              <a:rPr lang="en-GB" b="1" dirty="0"/>
              <a:t>£4,566 </a:t>
            </a:r>
            <a:r>
              <a:rPr lang="en-GB" dirty="0"/>
              <a:t>has been calculated in 2016/17 and the 2015/16 statements restated to include this at £4,399. </a:t>
            </a:r>
          </a:p>
          <a:p>
            <a:endParaRPr lang="en-GB" b="1" dirty="0"/>
          </a:p>
          <a:p>
            <a:endParaRPr lang="en-GB" b="1" dirty="0"/>
          </a:p>
        </p:txBody>
      </p:sp>
    </p:spTree>
    <p:extLst>
      <p:ext uri="{BB962C8B-B14F-4D97-AF65-F5344CB8AC3E}">
        <p14:creationId xmlns:p14="http://schemas.microsoft.com/office/powerpoint/2010/main" val="1616854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Income</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598604"/>
              </p:ext>
            </p:extLst>
          </p:nvPr>
        </p:nvGraphicFramePr>
        <p:xfrm>
          <a:off x="677863" y="1301676"/>
          <a:ext cx="8596312" cy="4740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1374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Expenditure</a:t>
            </a:r>
            <a:endParaRPr lang="en-GB" b="1" dirty="0"/>
          </a:p>
        </p:txBody>
      </p:sp>
      <p:sp>
        <p:nvSpPr>
          <p:cNvPr id="3" name="Content Placeholder 2"/>
          <p:cNvSpPr>
            <a:spLocks noGrp="1"/>
          </p:cNvSpPr>
          <p:nvPr>
            <p:ph idx="1"/>
          </p:nvPr>
        </p:nvSpPr>
        <p:spPr/>
        <p:txBody>
          <a:bodyPr>
            <a:normAutofit/>
          </a:bodyPr>
          <a:lstStyle/>
          <a:p>
            <a:pPr algn="ctr"/>
            <a:endParaRPr lang="en-GB" sz="2400" dirty="0"/>
          </a:p>
          <a:p>
            <a:pPr marL="0" indent="0" algn="ctr">
              <a:buNone/>
            </a:pPr>
            <a:endParaRPr lang="en-GB" sz="3200" dirty="0"/>
          </a:p>
        </p:txBody>
      </p:sp>
      <p:graphicFrame>
        <p:nvGraphicFramePr>
          <p:cNvPr id="5" name="Chart 4"/>
          <p:cNvGraphicFramePr/>
          <p:nvPr>
            <p:extLst>
              <p:ext uri="{D42A27DB-BD31-4B8C-83A1-F6EECF244321}">
                <p14:modId xmlns:p14="http://schemas.microsoft.com/office/powerpoint/2010/main" val="1542985619"/>
              </p:ext>
            </p:extLst>
          </p:nvPr>
        </p:nvGraphicFramePr>
        <p:xfrm>
          <a:off x="473336" y="1602889"/>
          <a:ext cx="9036424" cy="42594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5649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Proposal for 2017/18 Accounts </a:t>
            </a:r>
            <a:endParaRPr lang="en-GB" b="1" dirty="0"/>
          </a:p>
        </p:txBody>
      </p:sp>
      <p:sp>
        <p:nvSpPr>
          <p:cNvPr id="3" name="Content Placeholder 2"/>
          <p:cNvSpPr>
            <a:spLocks noGrp="1"/>
          </p:cNvSpPr>
          <p:nvPr>
            <p:ph idx="1"/>
          </p:nvPr>
        </p:nvSpPr>
        <p:spPr>
          <a:xfrm>
            <a:off x="539675" y="1660026"/>
            <a:ext cx="8734327" cy="4568652"/>
          </a:xfrm>
        </p:spPr>
        <p:txBody>
          <a:bodyPr>
            <a:normAutofit/>
          </a:bodyPr>
          <a:lstStyle/>
          <a:p>
            <a:r>
              <a:rPr lang="en-GB" dirty="0"/>
              <a:t>The trustees are responsible for the preparation of accounts. The trustees consider that an audit is not required this year under section 144(2) of the Charities’ Act 2011 and that an Independent Examination was needed. Crowe Clarke </a:t>
            </a:r>
            <a:r>
              <a:rPr lang="en-GB" dirty="0" err="1"/>
              <a:t>Whitehill</a:t>
            </a:r>
            <a:r>
              <a:rPr lang="en-GB" dirty="0"/>
              <a:t> have been commissioned as the Unions’ independent Examiners for past 4 years at a cost of over £4000</a:t>
            </a:r>
            <a:r>
              <a:rPr lang="en-GB" dirty="0" smtClean="0"/>
              <a:t>.</a:t>
            </a:r>
          </a:p>
          <a:p>
            <a:endParaRPr lang="en-GB" dirty="0"/>
          </a:p>
          <a:p>
            <a:r>
              <a:rPr lang="en-GB" dirty="0" smtClean="0"/>
              <a:t>AGM </a:t>
            </a:r>
            <a:r>
              <a:rPr lang="en-GB" dirty="0"/>
              <a:t>to approve Trustee Board to review appointment of Independent Examiners for 2017 and implement tender process to find more competitive quote.</a:t>
            </a:r>
          </a:p>
          <a:p>
            <a:endParaRPr lang="en-GB" b="1" dirty="0"/>
          </a:p>
          <a:p>
            <a:endParaRPr lang="en-GB" b="1" dirty="0"/>
          </a:p>
        </p:txBody>
      </p:sp>
    </p:spTree>
    <p:extLst>
      <p:ext uri="{BB962C8B-B14F-4D97-AF65-F5344CB8AC3E}">
        <p14:creationId xmlns:p14="http://schemas.microsoft.com/office/powerpoint/2010/main" val="77804112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347</TotalTime>
  <Words>534</Words>
  <Application>Microsoft Office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LHSU Finance Report April 2018</vt:lpstr>
      <vt:lpstr>Introduction</vt:lpstr>
      <vt:lpstr>Independent Examination </vt:lpstr>
      <vt:lpstr>Assets and Liabilities </vt:lpstr>
      <vt:lpstr>Income and Expenditure</vt:lpstr>
      <vt:lpstr>Income and Expenditure</vt:lpstr>
      <vt:lpstr>Income</vt:lpstr>
      <vt:lpstr>Expenditure</vt:lpstr>
      <vt:lpstr>Proposal for 2017/18 Accounts </vt:lpstr>
      <vt:lpstr>PowerPoint Presentation</vt:lpstr>
    </vt:vector>
  </TitlesOfParts>
  <Company>Liverpool Hope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UNION</dc:creator>
  <cp:lastModifiedBy>UNION</cp:lastModifiedBy>
  <cp:revision>18</cp:revision>
  <dcterms:created xsi:type="dcterms:W3CDTF">2018-04-23T10:51:21Z</dcterms:created>
  <dcterms:modified xsi:type="dcterms:W3CDTF">2018-04-27T09:41:01Z</dcterms:modified>
</cp:coreProperties>
</file>