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3" r:id="rId8"/>
    <p:sldId id="262" r:id="rId9"/>
    <p:sldId id="268" r:id="rId10"/>
    <p:sldId id="264" r:id="rId11"/>
    <p:sldId id="274" r:id="rId12"/>
    <p:sldId id="265" r:id="rId13"/>
    <p:sldId id="271" r:id="rId14"/>
    <p:sldId id="266" r:id="rId15"/>
    <p:sldId id="267" r:id="rId16"/>
    <p:sldId id="269" r:id="rId17"/>
    <p:sldId id="275" r:id="rId18"/>
    <p:sldId id="270" r:id="rId19"/>
    <p:sldId id="273" r:id="rId20"/>
    <p:sldId id="272"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43" d="100"/>
          <a:sy n="43" d="100"/>
        </p:scale>
        <p:origin x="762"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E5835D09-C691-49D7-AF32-6E499BD32700}" type="datetimeFigureOut">
              <a:rPr lang="en-GB" smtClean="0"/>
              <a:t>19/11/2020</a:t>
            </a:fld>
            <a:endParaRPr lang="en-GB"/>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GB"/>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E74D945-6213-484C-B813-E11E6F61E2C0}" type="slidenum">
              <a:rPr lang="en-GB" smtClean="0"/>
              <a:t>‹#›</a:t>
            </a:fld>
            <a:endParaRPr lang="en-GB"/>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6365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835D09-C691-49D7-AF32-6E499BD32700}" type="datetimeFigureOut">
              <a:rPr lang="en-GB" smtClean="0"/>
              <a:t>19/11/2020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74D945-6213-484C-B813-E11E6F61E2C0}" type="slidenum">
              <a:rPr lang="en-GB" smtClean="0"/>
              <a:t>‹#›</a:t>
            </a:fld>
            <a:endParaRPr lang="en-GB"/>
          </a:p>
        </p:txBody>
      </p:sp>
    </p:spTree>
    <p:extLst>
      <p:ext uri="{BB962C8B-B14F-4D97-AF65-F5344CB8AC3E}">
        <p14:creationId xmlns:p14="http://schemas.microsoft.com/office/powerpoint/2010/main" val="686642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835D09-C691-49D7-AF32-6E499BD32700}" type="datetimeFigureOut">
              <a:rPr lang="en-GB" smtClean="0"/>
              <a:t>19/11/2020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74D945-6213-484C-B813-E11E6F61E2C0}" type="slidenum">
              <a:rPr lang="en-GB" smtClean="0"/>
              <a:t>‹#›</a:t>
            </a:fld>
            <a:endParaRPr lang="en-GB"/>
          </a:p>
        </p:txBody>
      </p:sp>
    </p:spTree>
    <p:extLst>
      <p:ext uri="{BB962C8B-B14F-4D97-AF65-F5344CB8AC3E}">
        <p14:creationId xmlns:p14="http://schemas.microsoft.com/office/powerpoint/2010/main" val="2916916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835D09-C691-49D7-AF32-6E499BD32700}" type="datetimeFigureOut">
              <a:rPr lang="en-GB" smtClean="0"/>
              <a:t>19/11/2020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74D945-6213-484C-B813-E11E6F61E2C0}" type="slidenum">
              <a:rPr lang="en-GB" smtClean="0"/>
              <a:t>‹#›</a:t>
            </a:fld>
            <a:endParaRPr lang="en-GB"/>
          </a:p>
        </p:txBody>
      </p:sp>
    </p:spTree>
    <p:extLst>
      <p:ext uri="{BB962C8B-B14F-4D97-AF65-F5344CB8AC3E}">
        <p14:creationId xmlns:p14="http://schemas.microsoft.com/office/powerpoint/2010/main" val="1397236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835D09-C691-49D7-AF32-6E499BD32700}" type="datetimeFigureOut">
              <a:rPr lang="en-GB" smtClean="0"/>
              <a:t>19/11/2020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74D945-6213-484C-B813-E11E6F61E2C0}" type="slidenum">
              <a:rPr lang="en-GB" smtClean="0"/>
              <a:t>‹#›</a:t>
            </a:fld>
            <a:endParaRPr lang="en-GB"/>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3969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835D09-C691-49D7-AF32-6E499BD32700}" type="datetimeFigureOut">
              <a:rPr lang="en-GB" smtClean="0"/>
              <a:t>19/11/2020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E74D945-6213-484C-B813-E11E6F61E2C0}" type="slidenum">
              <a:rPr lang="en-GB" smtClean="0"/>
              <a:t>‹#›</a:t>
            </a:fld>
            <a:endParaRPr lang="en-GB"/>
          </a:p>
        </p:txBody>
      </p:sp>
    </p:spTree>
    <p:extLst>
      <p:ext uri="{BB962C8B-B14F-4D97-AF65-F5344CB8AC3E}">
        <p14:creationId xmlns:p14="http://schemas.microsoft.com/office/powerpoint/2010/main" val="3139750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835D09-C691-49D7-AF32-6E499BD32700}" type="datetimeFigureOut">
              <a:rPr lang="en-GB" smtClean="0"/>
              <a:t>19/11/2020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E74D945-6213-484C-B813-E11E6F61E2C0}" type="slidenum">
              <a:rPr lang="en-GB" smtClean="0"/>
              <a:t>‹#›</a:t>
            </a:fld>
            <a:endParaRPr lang="en-GB"/>
          </a:p>
        </p:txBody>
      </p:sp>
    </p:spTree>
    <p:extLst>
      <p:ext uri="{BB962C8B-B14F-4D97-AF65-F5344CB8AC3E}">
        <p14:creationId xmlns:p14="http://schemas.microsoft.com/office/powerpoint/2010/main" val="4099878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835D09-C691-49D7-AF32-6E499BD32700}" type="datetimeFigureOut">
              <a:rPr lang="en-GB" smtClean="0"/>
              <a:t>19/11/2020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E74D945-6213-484C-B813-E11E6F61E2C0}" type="slidenum">
              <a:rPr lang="en-GB" smtClean="0"/>
              <a:t>‹#›</a:t>
            </a:fld>
            <a:endParaRPr lang="en-GB"/>
          </a:p>
        </p:txBody>
      </p:sp>
    </p:spTree>
    <p:extLst>
      <p:ext uri="{BB962C8B-B14F-4D97-AF65-F5344CB8AC3E}">
        <p14:creationId xmlns:p14="http://schemas.microsoft.com/office/powerpoint/2010/main" val="3281857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835D09-C691-49D7-AF32-6E499BD32700}" type="datetimeFigureOut">
              <a:rPr lang="en-GB" smtClean="0"/>
              <a:t>19/11/2020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E74D945-6213-484C-B813-E11E6F61E2C0}" type="slidenum">
              <a:rPr lang="en-GB" smtClean="0"/>
              <a:t>‹#›</a:t>
            </a:fld>
            <a:endParaRPr lang="en-GB"/>
          </a:p>
        </p:txBody>
      </p:sp>
    </p:spTree>
    <p:extLst>
      <p:ext uri="{BB962C8B-B14F-4D97-AF65-F5344CB8AC3E}">
        <p14:creationId xmlns:p14="http://schemas.microsoft.com/office/powerpoint/2010/main" val="3845809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5835D09-C691-49D7-AF32-6E499BD32700}" type="datetimeFigureOut">
              <a:rPr lang="en-GB" smtClean="0"/>
              <a:t>19/11/2020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E74D945-6213-484C-B813-E11E6F61E2C0}" type="slidenum">
              <a:rPr lang="en-GB" smtClean="0"/>
              <a:t>‹#›</a:t>
            </a:fld>
            <a:endParaRPr lang="en-GB"/>
          </a:p>
        </p:txBody>
      </p:sp>
    </p:spTree>
    <p:extLst>
      <p:ext uri="{BB962C8B-B14F-4D97-AF65-F5344CB8AC3E}">
        <p14:creationId xmlns:p14="http://schemas.microsoft.com/office/powerpoint/2010/main" val="418832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5835D09-C691-49D7-AF32-6E499BD32700}" type="datetimeFigureOut">
              <a:rPr lang="en-GB" smtClean="0"/>
              <a:t>19/11/2020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E74D945-6213-484C-B813-E11E6F61E2C0}" type="slidenum">
              <a:rPr lang="en-GB" smtClean="0"/>
              <a:t>‹#›</a:t>
            </a:fld>
            <a:endParaRPr lang="en-GB"/>
          </a:p>
        </p:txBody>
      </p:sp>
    </p:spTree>
    <p:extLst>
      <p:ext uri="{BB962C8B-B14F-4D97-AF65-F5344CB8AC3E}">
        <p14:creationId xmlns:p14="http://schemas.microsoft.com/office/powerpoint/2010/main" val="843793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E5835D09-C691-49D7-AF32-6E499BD32700}" type="datetimeFigureOut">
              <a:rPr lang="en-GB" smtClean="0"/>
              <a:t>19/11/2020</a:t>
            </a:fld>
            <a:endParaRPr lang="en-GB"/>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GB"/>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DE74D945-6213-484C-B813-E11E6F61E2C0}" type="slidenum">
              <a:rPr lang="en-GB" smtClean="0"/>
              <a:t>‹#›</a:t>
            </a:fld>
            <a:endParaRPr lang="en-GB"/>
          </a:p>
        </p:txBody>
      </p:sp>
    </p:spTree>
    <p:extLst>
      <p:ext uri="{BB962C8B-B14F-4D97-AF65-F5344CB8AC3E}">
        <p14:creationId xmlns:p14="http://schemas.microsoft.com/office/powerpoint/2010/main" val="2094243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7.jpeg"/><Relationship Id="rId21" Type="http://schemas.openxmlformats.org/officeDocument/2006/relationships/image" Target="../media/image45.png"/><Relationship Id="rId7" Type="http://schemas.openxmlformats.org/officeDocument/2006/relationships/image" Target="../media/image31.jpe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image" Target="../media/image26.jpeg"/><Relationship Id="rId16" Type="http://schemas.openxmlformats.org/officeDocument/2006/relationships/image" Target="../media/image40.jpeg"/><Relationship Id="rId20"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png"/><Relationship Id="rId24" Type="http://schemas.openxmlformats.org/officeDocument/2006/relationships/image" Target="../media/image48.jpeg"/><Relationship Id="rId5" Type="http://schemas.openxmlformats.org/officeDocument/2006/relationships/image" Target="../media/image29.jpeg"/><Relationship Id="rId15" Type="http://schemas.openxmlformats.org/officeDocument/2006/relationships/image" Target="../media/image39.png"/><Relationship Id="rId23" Type="http://schemas.openxmlformats.org/officeDocument/2006/relationships/image" Target="../media/image47.pn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mailto:union@hope.ac.uk"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ailto:pres@hope.ac.uk"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mailto:suadvice@hope.ac.uk"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hopesu.co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mailto:vpreswelfare@hope.ac.uk"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mailto:vpressanda@hope.ac.uk"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www.hopesu.com/"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2.jpe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5.jpeg"/><Relationship Id="rId4" Type="http://schemas.openxmlformats.org/officeDocument/2006/relationships/image" Target="../media/image20.jpeg"/><Relationship Id="rId9"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044" name="Picture 20" descr="A group of people posing for a photo&#10;&#10;Description automatically generated">
            <a:extLst>
              <a:ext uri="{FF2B5EF4-FFF2-40B4-BE49-F238E27FC236}">
                <a16:creationId xmlns:a16="http://schemas.microsoft.com/office/drawing/2014/main" xmlns="" id="{EBC3871E-E86E-4373-987A-756D93A48F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9934" y="11279"/>
            <a:ext cx="4700837" cy="249334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 picture containing small, man, table, light&#10;&#10;Description automatically generated">
            <a:extLst>
              <a:ext uri="{FF2B5EF4-FFF2-40B4-BE49-F238E27FC236}">
                <a16:creationId xmlns:a16="http://schemas.microsoft.com/office/drawing/2014/main" xmlns="" id="{D9D291B4-92E5-4BFC-B14B-18E031FBD3B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576" t="40409" r="14820" b="29691"/>
          <a:stretch/>
        </p:blipFill>
        <p:spPr bwMode="auto">
          <a:xfrm>
            <a:off x="4586312" y="2594732"/>
            <a:ext cx="2915322" cy="205055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A group of people posing for a photo&#10;&#10;Description automatically generated">
            <a:extLst>
              <a:ext uri="{FF2B5EF4-FFF2-40B4-BE49-F238E27FC236}">
                <a16:creationId xmlns:a16="http://schemas.microsoft.com/office/drawing/2014/main" xmlns="" id="{5BD8BFE6-21B4-40CD-B722-A42B49FB17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833" t="31229" r="11306" b="17329"/>
          <a:stretch/>
        </p:blipFill>
        <p:spPr bwMode="auto">
          <a:xfrm>
            <a:off x="3342235" y="-9243"/>
            <a:ext cx="4161411" cy="264754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 group of people posing for the camera&#10;&#10;Description automatically generated">
            <a:extLst>
              <a:ext uri="{FF2B5EF4-FFF2-40B4-BE49-F238E27FC236}">
                <a16:creationId xmlns:a16="http://schemas.microsoft.com/office/drawing/2014/main" xmlns="" id="{85AD2764-9D44-4775-A820-84F6C8E5346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002" t="7434" r="26459" b="7978"/>
          <a:stretch/>
        </p:blipFill>
        <p:spPr bwMode="auto">
          <a:xfrm>
            <a:off x="-69548" y="0"/>
            <a:ext cx="3397431" cy="264914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picture containing grass, game, soccer, field&#10;&#10;Description automatically generated">
            <a:extLst>
              <a:ext uri="{FF2B5EF4-FFF2-40B4-BE49-F238E27FC236}">
                <a16:creationId xmlns:a16="http://schemas.microsoft.com/office/drawing/2014/main" xmlns="" id="{F7A60BC6-850D-4EC1-8E66-42BB0161C2E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812" t="39136" r="8159" b="28628"/>
          <a:stretch/>
        </p:blipFill>
        <p:spPr bwMode="auto">
          <a:xfrm>
            <a:off x="6250193" y="4380163"/>
            <a:ext cx="2635624" cy="250714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 group of people in a field&#10;&#10;Description automatically generated">
            <a:extLst>
              <a:ext uri="{FF2B5EF4-FFF2-40B4-BE49-F238E27FC236}">
                <a16:creationId xmlns:a16="http://schemas.microsoft.com/office/drawing/2014/main" xmlns="" id="{65465303-C5E3-417C-99D0-638E4FA3A19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2773" t="30477" r="7152" b="26274"/>
          <a:stretch/>
        </p:blipFill>
        <p:spPr bwMode="auto">
          <a:xfrm>
            <a:off x="0" y="2636936"/>
            <a:ext cx="4762151" cy="19661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CA02BDFC-3310-453A-9228-80048679BA67}"/>
              </a:ext>
            </a:extLst>
          </p:cNvPr>
          <p:cNvSpPr>
            <a:spLocks noGrp="1"/>
          </p:cNvSpPr>
          <p:nvPr>
            <p:ph type="ctrTitle"/>
          </p:nvPr>
        </p:nvSpPr>
        <p:spPr>
          <a:xfrm>
            <a:off x="1308847" y="139084"/>
            <a:ext cx="9144000" cy="2387600"/>
          </a:xfrm>
        </p:spPr>
        <p:txBody>
          <a:bodyPr>
            <a:noAutofit/>
          </a:bodyPr>
          <a:lstStyle/>
          <a:p>
            <a:r>
              <a:rPr lang="en-GB" sz="4800" b="1" u="sng" dirty="0">
                <a:solidFill>
                  <a:schemeClr val="bg1"/>
                </a:solidFill>
              </a:rPr>
              <a:t>WELCOME TO LIVERPOOL HOPE STUDENTS UNION</a:t>
            </a:r>
          </a:p>
        </p:txBody>
      </p:sp>
      <p:sp>
        <p:nvSpPr>
          <p:cNvPr id="3" name="Subtitle 2">
            <a:extLst>
              <a:ext uri="{FF2B5EF4-FFF2-40B4-BE49-F238E27FC236}">
                <a16:creationId xmlns:a16="http://schemas.microsoft.com/office/drawing/2014/main" xmlns="" id="{65C7894E-F073-4096-8011-717605198FF3}"/>
              </a:ext>
            </a:extLst>
          </p:cNvPr>
          <p:cNvSpPr>
            <a:spLocks noGrp="1"/>
          </p:cNvSpPr>
          <p:nvPr>
            <p:ph type="subTitle" idx="1"/>
          </p:nvPr>
        </p:nvSpPr>
        <p:spPr>
          <a:xfrm>
            <a:off x="1308847" y="2387600"/>
            <a:ext cx="9144000" cy="1655762"/>
          </a:xfrm>
        </p:spPr>
        <p:txBody>
          <a:bodyPr>
            <a:normAutofit/>
          </a:bodyPr>
          <a:lstStyle/>
          <a:p>
            <a:r>
              <a:rPr lang="en-GB" sz="3200" b="1" u="sng" dirty="0">
                <a:solidFill>
                  <a:schemeClr val="bg1"/>
                </a:solidFill>
              </a:rPr>
              <a:t>2020</a:t>
            </a:r>
          </a:p>
        </p:txBody>
      </p:sp>
      <p:pic>
        <p:nvPicPr>
          <p:cNvPr id="1026" name="Picture 2" descr="A group of people posing for the camera&#10;&#10;Description automatically generated">
            <a:extLst>
              <a:ext uri="{FF2B5EF4-FFF2-40B4-BE49-F238E27FC236}">
                <a16:creationId xmlns:a16="http://schemas.microsoft.com/office/drawing/2014/main" xmlns="" id="{5395DCE1-2559-422E-94F7-50BB5CA3F67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704" y="4603079"/>
            <a:ext cx="2153179" cy="22842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group of people on a stage&#10;&#10;Description automatically generated">
            <a:extLst>
              <a:ext uri="{FF2B5EF4-FFF2-40B4-BE49-F238E27FC236}">
                <a16:creationId xmlns:a16="http://schemas.microsoft.com/office/drawing/2014/main" xmlns="" id="{68E6F5D3-05EA-42BD-A0D9-7702EB37F45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97928" y="4464424"/>
            <a:ext cx="4152265" cy="239357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 group of people posing for the camera&#10;&#10;Description automatically generated">
            <a:extLst>
              <a:ext uri="{FF2B5EF4-FFF2-40B4-BE49-F238E27FC236}">
                <a16:creationId xmlns:a16="http://schemas.microsoft.com/office/drawing/2014/main" xmlns="" id="{CFD509E6-C237-4920-BDAB-1F52172A0E1C}"/>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7042" b="21471"/>
          <a:stretch/>
        </p:blipFill>
        <p:spPr bwMode="auto">
          <a:xfrm>
            <a:off x="7429850" y="2493492"/>
            <a:ext cx="4762149" cy="188667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 picture containing game&#10;&#10;Description automatically generated">
            <a:extLst>
              <a:ext uri="{FF2B5EF4-FFF2-40B4-BE49-F238E27FC236}">
                <a16:creationId xmlns:a16="http://schemas.microsoft.com/office/drawing/2014/main" xmlns="" id="{5D8E49AB-74F6-4881-986F-437CA5D4F4B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41063" b="26431"/>
          <a:stretch/>
        </p:blipFill>
        <p:spPr bwMode="auto">
          <a:xfrm>
            <a:off x="8869315" y="4380163"/>
            <a:ext cx="3322685" cy="2497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518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22268BC-90E7-4862-8B8D-54B1FA294D57}"/>
              </a:ext>
            </a:extLst>
          </p:cNvPr>
          <p:cNvPicPr>
            <a:picLocks noChangeAspect="1"/>
          </p:cNvPicPr>
          <p:nvPr/>
        </p:nvPicPr>
        <p:blipFill>
          <a:blip r:embed="rId2"/>
          <a:stretch>
            <a:fillRect/>
          </a:stretch>
        </p:blipFill>
        <p:spPr>
          <a:xfrm>
            <a:off x="10745193" y="5013064"/>
            <a:ext cx="1196922" cy="1612433"/>
          </a:xfrm>
          <a:prstGeom prst="rect">
            <a:avLst/>
          </a:prstGeom>
        </p:spPr>
      </p:pic>
      <p:sp>
        <p:nvSpPr>
          <p:cNvPr id="2" name="Title 1">
            <a:extLst>
              <a:ext uri="{FF2B5EF4-FFF2-40B4-BE49-F238E27FC236}">
                <a16:creationId xmlns:a16="http://schemas.microsoft.com/office/drawing/2014/main" xmlns="" id="{04494168-971E-489A-9081-000A4A9B156E}"/>
              </a:ext>
            </a:extLst>
          </p:cNvPr>
          <p:cNvSpPr>
            <a:spLocks noGrp="1"/>
          </p:cNvSpPr>
          <p:nvPr>
            <p:ph type="title"/>
          </p:nvPr>
        </p:nvSpPr>
        <p:spPr>
          <a:xfrm>
            <a:off x="249885" y="18255"/>
            <a:ext cx="10515600" cy="1325563"/>
          </a:xfrm>
        </p:spPr>
        <p:txBody>
          <a:bodyPr/>
          <a:lstStyle/>
          <a:p>
            <a:r>
              <a:rPr lang="en-GB" dirty="0">
                <a:solidFill>
                  <a:schemeClr val="tx1">
                    <a:lumMod val="95000"/>
                    <a:lumOff val="5000"/>
                  </a:schemeClr>
                </a:solidFill>
              </a:rPr>
              <a:t>Societies</a:t>
            </a:r>
          </a:p>
        </p:txBody>
      </p:sp>
      <p:sp>
        <p:nvSpPr>
          <p:cNvPr id="3" name="Content Placeholder 2">
            <a:extLst>
              <a:ext uri="{FF2B5EF4-FFF2-40B4-BE49-F238E27FC236}">
                <a16:creationId xmlns:a16="http://schemas.microsoft.com/office/drawing/2014/main" xmlns="" id="{248A8057-BF80-459C-A61C-D24CEF6D76B2}"/>
              </a:ext>
            </a:extLst>
          </p:cNvPr>
          <p:cNvSpPr>
            <a:spLocks noGrp="1"/>
          </p:cNvSpPr>
          <p:nvPr>
            <p:ph idx="1"/>
          </p:nvPr>
        </p:nvSpPr>
        <p:spPr>
          <a:xfrm>
            <a:off x="249885" y="1343818"/>
            <a:ext cx="11575228" cy="5160596"/>
          </a:xfrm>
        </p:spPr>
        <p:txBody>
          <a:bodyPr>
            <a:normAutofit fontScale="85000" lnSpcReduction="20000"/>
          </a:bodyPr>
          <a:lstStyle/>
          <a:p>
            <a:pPr marL="45720" indent="0">
              <a:buNone/>
            </a:pPr>
            <a:r>
              <a:rPr lang="en-GB" dirty="0">
                <a:solidFill>
                  <a:schemeClr val="tx1">
                    <a:lumMod val="95000"/>
                    <a:lumOff val="5000"/>
                  </a:schemeClr>
                </a:solidFill>
              </a:rPr>
              <a:t>We have a whole host of different societies here for you to join. Whether you’re looking for an Academic Society or just a group of people who like the same things you do, were sure to have something you’re interested in – just have a look at list below!</a:t>
            </a:r>
          </a:p>
          <a:p>
            <a:pPr marL="45720" indent="0">
              <a:buNone/>
            </a:pPr>
            <a:r>
              <a:rPr lang="en-GB" dirty="0">
                <a:solidFill>
                  <a:schemeClr val="tx1">
                    <a:lumMod val="95000"/>
                    <a:lumOff val="5000"/>
                  </a:schemeClr>
                </a:solidFill>
              </a:rPr>
              <a:t>And if we don’t? Start a society of your own! You just need 7 other students who are interested and we’ll take it from there.</a:t>
            </a:r>
          </a:p>
          <a:p>
            <a:pPr marL="45720" indent="0">
              <a:buNone/>
            </a:pPr>
            <a:r>
              <a:rPr lang="en-GB" sz="2200" dirty="0">
                <a:solidFill>
                  <a:schemeClr val="tx1">
                    <a:lumMod val="95000"/>
                    <a:lumOff val="5000"/>
                  </a:schemeClr>
                </a:solidFill>
              </a:rPr>
              <a:t>We currently have:</a:t>
            </a:r>
          </a:p>
          <a:p>
            <a:r>
              <a:rPr lang="en-GB" sz="2000" dirty="0">
                <a:solidFill>
                  <a:schemeClr val="tx1">
                    <a:lumMod val="95000"/>
                    <a:lumOff val="5000"/>
                  </a:schemeClr>
                </a:solidFill>
              </a:rPr>
              <a:t>Hiking Society			Disability Studies Society 		Christian Union		Dance</a:t>
            </a:r>
          </a:p>
          <a:p>
            <a:r>
              <a:rPr lang="en-GB" sz="2000" dirty="0">
                <a:solidFill>
                  <a:schemeClr val="tx1">
                    <a:lumMod val="95000"/>
                    <a:lumOff val="5000"/>
                  </a:schemeClr>
                </a:solidFill>
              </a:rPr>
              <a:t>British Sign Language		Musical Theatre			International Students	Power lifting </a:t>
            </a:r>
          </a:p>
          <a:p>
            <a:r>
              <a:rPr lang="en-GB" sz="2000" dirty="0">
                <a:solidFill>
                  <a:schemeClr val="tx1">
                    <a:lumMod val="95000"/>
                    <a:lumOff val="5000"/>
                  </a:schemeClr>
                </a:solidFill>
              </a:rPr>
              <a:t>Extinction Rebellion		Good Game Nerd Society		Catholic Society		Cheerleading</a:t>
            </a:r>
          </a:p>
          <a:p>
            <a:r>
              <a:rPr lang="en-GB" sz="2000" dirty="0">
                <a:solidFill>
                  <a:schemeClr val="tx1">
                    <a:lumMod val="95000"/>
                    <a:lumOff val="5000"/>
                  </a:schemeClr>
                </a:solidFill>
              </a:rPr>
              <a:t>Students for social change		Labour Students			Irish Society		Table Tennis</a:t>
            </a:r>
          </a:p>
          <a:p>
            <a:r>
              <a:rPr lang="en-GB" sz="2000" dirty="0">
                <a:solidFill>
                  <a:schemeClr val="tx1">
                    <a:lumMod val="95000"/>
                    <a:lumOff val="5000"/>
                  </a:schemeClr>
                </a:solidFill>
              </a:rPr>
              <a:t>Conservative Students		Samba Society			Afro Caribbean		Rounders Society</a:t>
            </a:r>
          </a:p>
          <a:p>
            <a:r>
              <a:rPr lang="en-GB" sz="2000" dirty="0">
                <a:solidFill>
                  <a:schemeClr val="tx1">
                    <a:lumMod val="95000"/>
                    <a:lumOff val="5000"/>
                  </a:schemeClr>
                </a:solidFill>
              </a:rPr>
              <a:t>Feminism Society			Poker Society			Harry Potter 		 Baking </a:t>
            </a:r>
          </a:p>
          <a:p>
            <a:r>
              <a:rPr lang="en-GB" sz="2000" dirty="0">
                <a:solidFill>
                  <a:schemeClr val="tx1">
                    <a:lumMod val="95000"/>
                    <a:lumOff val="5000"/>
                  </a:schemeClr>
                </a:solidFill>
              </a:rPr>
              <a:t>Snow Society 			Politics Society			LGBT+ Society		 Drama </a:t>
            </a:r>
          </a:p>
          <a:p>
            <a:r>
              <a:rPr lang="en-GB" sz="2000" dirty="0">
                <a:solidFill>
                  <a:schemeClr val="tx1">
                    <a:lumMod val="95000"/>
                    <a:lumOff val="5000"/>
                  </a:schemeClr>
                </a:solidFill>
              </a:rPr>
              <a:t>Islamic Society (ISOC)		</a:t>
            </a:r>
            <a:r>
              <a:rPr lang="en-GB" sz="2000" dirty="0"/>
              <a:t>								</a:t>
            </a:r>
          </a:p>
          <a:p>
            <a:pPr marL="0" indent="0">
              <a:buNone/>
            </a:pPr>
            <a:r>
              <a:rPr lang="en-GB" sz="2000" dirty="0"/>
              <a:t>	</a:t>
            </a:r>
          </a:p>
        </p:txBody>
      </p:sp>
    </p:spTree>
    <p:extLst>
      <p:ext uri="{BB962C8B-B14F-4D97-AF65-F5344CB8AC3E}">
        <p14:creationId xmlns:p14="http://schemas.microsoft.com/office/powerpoint/2010/main" val="367547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2" name="Picture 14" descr="https://lh5.googleusercontent.com/Olq500QT-_E30Y3lVxrNlajumSzCS2cXNm3F2V1KRo2XBcpOwjcP50EpvmJ7zxlQsj63PBzr8bAj54bTdXU8hI7A_h-0up2-oNEl_WCVExh88DHHsUFLiSk0tgHi2WFtw397Cpq9jsg">
            <a:extLst>
              <a:ext uri="{FF2B5EF4-FFF2-40B4-BE49-F238E27FC236}">
                <a16:creationId xmlns:a16="http://schemas.microsoft.com/office/drawing/2014/main" xmlns="" id="{C8D65457-79DD-48FF-8915-7C22200BA1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7824" y="2192018"/>
            <a:ext cx="1204944" cy="222213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lh4.googleusercontent.com/81PR4fG2m099tyT_ZJEX3F2noi2qmI8AxGlLTafZBro__X6sciU9WpCmKJvIuYu3wMpSAPuzWO68ouYGtvtAp5nmHQi93A1qEZ-ol_1E_uS1bsIGFQ5zHG_JbhAkvL4M10R-wiuCdnQ">
            <a:extLst>
              <a:ext uri="{FF2B5EF4-FFF2-40B4-BE49-F238E27FC236}">
                <a16:creationId xmlns:a16="http://schemas.microsoft.com/office/drawing/2014/main" xmlns="" id="{EED6C82F-3217-43AF-950F-6CBD9C4615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95" t="25517" r="10636" b="28816"/>
          <a:stretch/>
        </p:blipFill>
        <p:spPr bwMode="auto">
          <a:xfrm>
            <a:off x="1230366" y="2599615"/>
            <a:ext cx="1194029" cy="116348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lh5.googleusercontent.com/h7iO2D5Uf1XDKxWZOg4Y6G_3p-glm2SNJB7TcSRuCmetQ-mwXIPhGcH10CHeeEgoSO7yenAEpEle5EHLa0R5D5tQ7oeXrZW8lwahE5WIYpOa64guNMGxrESSdHCNpVIk4Tkjqg5HViQ">
            <a:extLst>
              <a:ext uri="{FF2B5EF4-FFF2-40B4-BE49-F238E27FC236}">
                <a16:creationId xmlns:a16="http://schemas.microsoft.com/office/drawing/2014/main" xmlns="" id="{12C01CD4-09F3-4782-BD93-0EC82485B6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4020" y="2594781"/>
            <a:ext cx="1918721" cy="19210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lh3.googleusercontent.com/qCTOjQp4oTy8MxfACcmFr8aXwv1bupOtXVyRlO7HE-KJi8NjjDg821XmiwErDJUcxVFtY7fcM0pmbn2WK0_gsB5OyZ0yZHv7sraf1Y-RCaATVwiox-X96aFXFaGHeuHlk6MghbspbVw">
            <a:extLst>
              <a:ext uri="{FF2B5EF4-FFF2-40B4-BE49-F238E27FC236}">
                <a16:creationId xmlns:a16="http://schemas.microsoft.com/office/drawing/2014/main" xmlns="" id="{731D9941-C06B-478F-9BA3-8A8CA4D26B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1935" y="4310381"/>
            <a:ext cx="1152637" cy="216945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lh6.googleusercontent.com/DUuUEfgpdQAgFEhEwxGB0yaAWZVuWTjhQ9BajhNoX51xIMylSX0Qsd6O9oEj3xjBaG3EZKYG_AtM6bZMr-g25ltB-d69i8hsAYHSPhmtdWGZWGhdnW2g17xo3Q7CX1tvvjG6JArEZ-M">
            <a:extLst>
              <a:ext uri="{FF2B5EF4-FFF2-40B4-BE49-F238E27FC236}">
                <a16:creationId xmlns:a16="http://schemas.microsoft.com/office/drawing/2014/main" xmlns="" id="{BFCE794C-C882-41C5-8B95-4211898F56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2916" y="147255"/>
            <a:ext cx="1879677" cy="299982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lh6.googleusercontent.com/jb1CqQV1h6cyW1pFPFajKzgNKKVGZqcKcrfb_uGDHg_UkRLc4dlSQDz1LHXIPVBYKPfkdhL-kO7Ro9JLEUTf1e8yqGBEHkwCFKwfscDSjHO3-2PJUC-rUs3ruNxrS13MdJ8dGZEu8h0">
            <a:extLst>
              <a:ext uri="{FF2B5EF4-FFF2-40B4-BE49-F238E27FC236}">
                <a16:creationId xmlns:a16="http://schemas.microsoft.com/office/drawing/2014/main" xmlns="" id="{08ACF7F1-EADF-42E9-8292-3608E23C606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81440" y="227160"/>
            <a:ext cx="1448926" cy="241230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lh3.googleusercontent.com/gT3Ny0cpE1cDzroISary33zEs5SoOPMuXt805cb_uy49LEXNx8Cz20lEdp40mkfUN3igKbO0n-18hKitbYgDq53L6PZCeABpqg_myFWa2qZ_tkiB1K7EQmDlaSB-k4kJ_EpDreB_k4E">
            <a:extLst>
              <a:ext uri="{FF2B5EF4-FFF2-40B4-BE49-F238E27FC236}">
                <a16:creationId xmlns:a16="http://schemas.microsoft.com/office/drawing/2014/main" xmlns="" id="{2C206D58-94A1-4044-9FC5-625C656609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16913" y="3789901"/>
            <a:ext cx="2123602" cy="2840939"/>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s://lh5.googleusercontent.com/yXsFDRO4xR_gTNTZfBTj5X8OuEUHAFXXKLOLba4ahKLL1A8R9avmro7FKLykAY_Z8VWB-r03aQ16LTfhS1_ZqKrQWrx6ERnSu3FQZo1HWif0lIvKLHCZqiZroKbI7MSh4e69fbtlN4E">
            <a:extLst>
              <a:ext uri="{FF2B5EF4-FFF2-40B4-BE49-F238E27FC236}">
                <a16:creationId xmlns:a16="http://schemas.microsoft.com/office/drawing/2014/main" xmlns="" id="{F89D305F-BD7C-43A2-A2F6-E6E349FE22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61466" y="4384290"/>
            <a:ext cx="1204944" cy="2222132"/>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s://lh6.googleusercontent.com/dqZGorDnxcuVnYbabxuYQiUlwCJe32E7wDbwHWVm4y552zNPGXLp-GvY2XA4WsfP6ZvhEk9afKr-MPVFDV4AZaE1rvXw9WQvNd8N-Vqx2YKRZMR1nKnoqTfeqJlTHXsDarCm4ElVg1g">
            <a:extLst>
              <a:ext uri="{FF2B5EF4-FFF2-40B4-BE49-F238E27FC236}">
                <a16:creationId xmlns:a16="http://schemas.microsoft.com/office/drawing/2014/main" xmlns="" id="{9D9408B3-03C9-4A22-B546-BAD64B65921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8386"/>
          <a:stretch/>
        </p:blipFill>
        <p:spPr bwMode="auto">
          <a:xfrm>
            <a:off x="6491966" y="234053"/>
            <a:ext cx="1692549" cy="2020174"/>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s://lh5.googleusercontent.com/JDNhc9zexuB5trsC2dq3_YoaJwGnYAaetIPT18G1vCVvgRtbY-YhKvkADKRTHmmJmfhj-q_xX3dlZDx14WnlJipcap7Ngn_WgP4oxppWej0623b78czz1dRecajX_1kWaeTPPETBE94">
            <a:extLst>
              <a:ext uri="{FF2B5EF4-FFF2-40B4-BE49-F238E27FC236}">
                <a16:creationId xmlns:a16="http://schemas.microsoft.com/office/drawing/2014/main" xmlns="" id="{DC30FE8F-F7E5-4BAC-9F68-9BD371495DD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8863" y="4679971"/>
            <a:ext cx="1098050" cy="1962041"/>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https://lh4.googleusercontent.com/9WDbk9AdP4VpjV8I5_qRJjNDOiq5zz8rgtLF1COKRWOjAIATxn1V5qF-gpP4nrA8DWPflPTrYTEXehynq5q4ZUas5akpI3lRkg9WlIYs2DRo_UIGaaaxFamShIzFf5IfpvoL6g7J5qc">
            <a:extLst>
              <a:ext uri="{FF2B5EF4-FFF2-40B4-BE49-F238E27FC236}">
                <a16:creationId xmlns:a16="http://schemas.microsoft.com/office/drawing/2014/main" xmlns="" id="{EFF3FE38-F2AC-42D8-92D7-3471E0DDFDF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94665" y="341664"/>
            <a:ext cx="1692549" cy="1692549"/>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https://lh3.googleusercontent.com/VQejuxzC5tCJiR6JEq1P8AZ1iHgED2gHI9abCt4aUy86DUFtA6yLstZ2ecpxzKLjGFznTKPTCQngV2g481JU5b4kg1dL6IVJKrD7r7x-iVJpifvTHwv7gevqK2QSgNPc54zzPz6iLAk">
            <a:extLst>
              <a:ext uri="{FF2B5EF4-FFF2-40B4-BE49-F238E27FC236}">
                <a16:creationId xmlns:a16="http://schemas.microsoft.com/office/drawing/2014/main" xmlns="" id="{2D50767D-D5B1-4036-826E-8582BEAC69A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25128" y="3895501"/>
            <a:ext cx="1598574" cy="2732330"/>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https://lh5.googleusercontent.com/gKmyn2tpdakb39RmEooCZNa12y22tLEfj2swlMm6GzghdIieWuaOx-dc2sdzXtkRjZ6s0JCxxJkdpOhP5We4E7x4LpwoIFFnY2EF4IttyhB7YDJTjlvIzO0Ts1YWl5d6qiKvmOk7Cdk">
            <a:extLst>
              <a:ext uri="{FF2B5EF4-FFF2-40B4-BE49-F238E27FC236}">
                <a16:creationId xmlns:a16="http://schemas.microsoft.com/office/drawing/2014/main" xmlns="" id="{AB09CEF8-D675-45E8-BF24-61EA340441D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66410" y="4479359"/>
            <a:ext cx="1435730" cy="2162653"/>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https://lh3.googleusercontent.com/Cmc5bmSvxSEi2iBgJBW-_A8MT_e4kr-WMSY5tf2UL0VPdRG9FF7-MeOE_lq71q9OE_SQQ9m_XMAuxegLkgetR0ghy25Iq3VjysKT-va5M1nMmADLrzXNirufD6IkH4_wVD3WL-G2qtg">
            <a:extLst>
              <a:ext uri="{FF2B5EF4-FFF2-40B4-BE49-F238E27FC236}">
                <a16:creationId xmlns:a16="http://schemas.microsoft.com/office/drawing/2014/main" xmlns="" id="{190BE6E3-38ED-4DCC-8169-A540FCFEC13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6957" t="17177" r="19315" b="9750"/>
          <a:stretch/>
        </p:blipFill>
        <p:spPr bwMode="auto">
          <a:xfrm>
            <a:off x="238474" y="2988212"/>
            <a:ext cx="1152638" cy="1693034"/>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https://lh6.googleusercontent.com/fDyCf2m4ILlHy0Nx-qMZjrv9UcUeMuSBQg0XQfkBPlOcYUwvvan1fSksUkfzIhQ-RQIq_zNsByEcrgGwRkSISu9hGGoezWyehL0GnYhZ08GBIiBHIFcyLXAAG_mH3P8Epw_kykmylRk">
            <a:extLst>
              <a:ext uri="{FF2B5EF4-FFF2-40B4-BE49-F238E27FC236}">
                <a16:creationId xmlns:a16="http://schemas.microsoft.com/office/drawing/2014/main" xmlns="" id="{3AA56A63-73AC-4847-9701-E4C0218621A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05685" y="201424"/>
            <a:ext cx="1764186" cy="2502885"/>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https://lh5.googleusercontent.com/4ImVRhGgri967SDJxr0dT3KVYTNL4wPMZR7C1qDMd-JmHejaJpuH1d_NhhhYk8rOuYUF4cUvZFuLPb24WsDbPqoWp1xc5s0tI6eBSL6LLLKBohzcKtERPCumm325gGTkbfvLFVwpvmU">
            <a:extLst>
              <a:ext uri="{FF2B5EF4-FFF2-40B4-BE49-F238E27FC236}">
                <a16:creationId xmlns:a16="http://schemas.microsoft.com/office/drawing/2014/main" xmlns="" id="{57434935-D97D-48A4-B892-70EDB85402DA}"/>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348336" y="2731014"/>
            <a:ext cx="1033283" cy="1032089"/>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descr="https://lh4.googleusercontent.com/G_BjkLrvHs1f5iHAA0UFyCtfagWMvSMPyONTn_E7G6I3Vb8U9YqqsosViWi3z0TTri4J882Wvmmslc3JzXrTYX5RsYANydXXgvNdPBbygN6Ogeibkfm3y6QqrmEoTePCHPBz6P9Jnz0">
            <a:extLst>
              <a:ext uri="{FF2B5EF4-FFF2-40B4-BE49-F238E27FC236}">
                <a16:creationId xmlns:a16="http://schemas.microsoft.com/office/drawing/2014/main" xmlns="" id="{11586B34-AAAE-4904-AE6E-BFA268BA26A5}"/>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440515" y="234053"/>
            <a:ext cx="1192253" cy="1987088"/>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descr="https://lh3.googleusercontent.com/CfYEmxU8yRC6G2xRW0ixopYNTVC01KKligHIG-365jv2-PO8qn00RtawtDFWzVYaKDhG25Rj1UNT07NEyV-DolOhKrVL7DQeh6QLKRq9v7yd4JuWx01dKvUjBT1RQH6C1XqoAz0wDLU">
            <a:extLst>
              <a:ext uri="{FF2B5EF4-FFF2-40B4-BE49-F238E27FC236}">
                <a16:creationId xmlns:a16="http://schemas.microsoft.com/office/drawing/2014/main" xmlns="" id="{020AAB4C-9B82-4444-8E91-2C9371A54F5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522594" y="2221142"/>
            <a:ext cx="2270748" cy="1687010"/>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descr="https://lh5.googleusercontent.com/k0kt8TSvQ33Z5T29NDNTk7PzGGlh411JUN_5LIuKGcEB4ucIg4amHau7mupcUXQ6REGnrbSXBV-YOEuTqtmmhlWCy6TQ-uTZ0UrpewW3gkg2H3HWoRH3USMOGB2_GmWcPALeYDvtfxE">
            <a:extLst>
              <a:ext uri="{FF2B5EF4-FFF2-40B4-BE49-F238E27FC236}">
                <a16:creationId xmlns:a16="http://schemas.microsoft.com/office/drawing/2014/main" xmlns="" id="{E3A01A63-74D0-4F56-995D-6010C6C605C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195995" y="3874092"/>
            <a:ext cx="1679092" cy="2732330"/>
          </a:xfrm>
          <a:prstGeom prst="rect">
            <a:avLst/>
          </a:prstGeom>
          <a:noFill/>
          <a:extLst>
            <a:ext uri="{909E8E84-426E-40DD-AFC4-6F175D3DCCD1}">
              <a14:hiddenFill xmlns:a14="http://schemas.microsoft.com/office/drawing/2010/main">
                <a:solidFill>
                  <a:srgbClr val="FFFFFF"/>
                </a:solidFill>
              </a14:hiddenFill>
            </a:ext>
          </a:extLst>
        </p:spPr>
      </p:pic>
      <p:pic>
        <p:nvPicPr>
          <p:cNvPr id="2088" name="Picture 40" descr="https://lh6.googleusercontent.com/4GmLSiRabmws8bPeGVzoeZmcEbxZHzLv_BsvPcjF1nIsoHr3oe-OMqCyuxUnDfvqLkxBwme0Lxl253x6qUXPpQCgxaUKUMUMmQam41arBmL0LsufbzLUc9ZC3GxjOo4IeMscPv_VoqY">
            <a:extLst>
              <a:ext uri="{FF2B5EF4-FFF2-40B4-BE49-F238E27FC236}">
                <a16:creationId xmlns:a16="http://schemas.microsoft.com/office/drawing/2014/main" xmlns="" id="{6C8F0135-B9E8-4B3D-B2AA-45F602C11739}"/>
              </a:ext>
            </a:extLst>
          </p:cNvPr>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4079" t="18510" r="3046" b="26902"/>
          <a:stretch/>
        </p:blipFill>
        <p:spPr bwMode="auto">
          <a:xfrm>
            <a:off x="10033565" y="251578"/>
            <a:ext cx="1660967" cy="976243"/>
          </a:xfrm>
          <a:prstGeom prst="rect">
            <a:avLst/>
          </a:prstGeom>
          <a:noFill/>
          <a:extLst>
            <a:ext uri="{909E8E84-426E-40DD-AFC4-6F175D3DCCD1}">
              <a14:hiddenFill xmlns:a14="http://schemas.microsoft.com/office/drawing/2010/main">
                <a:solidFill>
                  <a:srgbClr val="FFFFFF"/>
                </a:solidFill>
              </a14:hiddenFill>
            </a:ext>
          </a:extLst>
        </p:spPr>
      </p:pic>
      <p:pic>
        <p:nvPicPr>
          <p:cNvPr id="2090" name="Picture 42" descr="https://lh6.googleusercontent.com/q86VgQBvpC9Go10dOs8C1YcWgSBm1nkpkcpCDlnhGrATxN6U-Zb0MNObzZfdyTPE7XhRYTR1JXquCIIuUewu8NorIJLwasHXqfSEHvPRaqrJt4vT3p6ldKslyA9OV84kCgaqcDUw_TY">
            <a:extLst>
              <a:ext uri="{FF2B5EF4-FFF2-40B4-BE49-F238E27FC236}">
                <a16:creationId xmlns:a16="http://schemas.microsoft.com/office/drawing/2014/main" xmlns="" id="{9CA6C0CA-DFA4-40F4-9813-DD2031FCFCE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709730" y="3942209"/>
            <a:ext cx="1488113" cy="2706954"/>
          </a:xfrm>
          <a:prstGeom prst="rect">
            <a:avLst/>
          </a:prstGeom>
          <a:noFill/>
          <a:extLst>
            <a:ext uri="{909E8E84-426E-40DD-AFC4-6F175D3DCCD1}">
              <a14:hiddenFill xmlns:a14="http://schemas.microsoft.com/office/drawing/2010/main">
                <a:solidFill>
                  <a:srgbClr val="FFFFFF"/>
                </a:solidFill>
              </a14:hiddenFill>
            </a:ext>
          </a:extLst>
        </p:spPr>
      </p:pic>
      <p:pic>
        <p:nvPicPr>
          <p:cNvPr id="2092" name="Picture 44" descr="https://lh6.googleusercontent.com/Ze_HDlwcX9G37GfE08YnAtIyhS6TjwAap_aMF8QMCAzMak9W7BpVmXJk4ulqo7aph0fVtrDH8OhiMHqZh6f23VHzXf4AD0oSVUF2jPc_ll5NnXiIYArLgXaBGnyzAIrC8QIPVg7Swc0">
            <a:extLst>
              <a:ext uri="{FF2B5EF4-FFF2-40B4-BE49-F238E27FC236}">
                <a16:creationId xmlns:a16="http://schemas.microsoft.com/office/drawing/2014/main" xmlns="" id="{34B21E70-8677-4B27-AF54-337B522550F5}"/>
              </a:ext>
            </a:extLst>
          </p:cNvPr>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l="25347" t="18141" r="25662" b="24435"/>
          <a:stretch/>
        </p:blipFill>
        <p:spPr bwMode="auto">
          <a:xfrm>
            <a:off x="10381129" y="1260616"/>
            <a:ext cx="1506234" cy="2613475"/>
          </a:xfrm>
          <a:prstGeom prst="rect">
            <a:avLst/>
          </a:prstGeom>
          <a:noFill/>
          <a:extLst>
            <a:ext uri="{909E8E84-426E-40DD-AFC4-6F175D3DCCD1}">
              <a14:hiddenFill xmlns:a14="http://schemas.microsoft.com/office/drawing/2010/main">
                <a:solidFill>
                  <a:srgbClr val="FFFFFF"/>
                </a:solidFill>
              </a14:hiddenFill>
            </a:ext>
          </a:extLst>
        </p:spPr>
      </p:pic>
      <p:pic>
        <p:nvPicPr>
          <p:cNvPr id="2094" name="Picture 46" descr="https://lh4.googleusercontent.com/S8nt6P_PngDiw3OkfC8pnV_ID9wqLGYLdx6ij6Za1kbSmZ9swgNdxER9CHWnWexUd4P63Y35inhzXJvjqLjeAglcQNs9sORExI7mTtIXltTibJLgG45jfofKgXNOcMKvpla3cfCz37I">
            <a:extLst>
              <a:ext uri="{FF2B5EF4-FFF2-40B4-BE49-F238E27FC236}">
                <a16:creationId xmlns:a16="http://schemas.microsoft.com/office/drawing/2014/main" xmlns="" id="{3D70A8E1-ED7B-4FA0-BFC7-19B1229026DC}"/>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753903" y="2068272"/>
            <a:ext cx="1586449" cy="1839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938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C6E863-031E-43F7-BA47-A470A81C23C7}"/>
              </a:ext>
            </a:extLst>
          </p:cNvPr>
          <p:cNvSpPr>
            <a:spLocks noGrp="1"/>
          </p:cNvSpPr>
          <p:nvPr>
            <p:ph type="title"/>
          </p:nvPr>
        </p:nvSpPr>
        <p:spPr>
          <a:xfrm>
            <a:off x="214923" y="231291"/>
            <a:ext cx="9875520" cy="1356360"/>
          </a:xfrm>
        </p:spPr>
        <p:txBody>
          <a:bodyPr/>
          <a:lstStyle/>
          <a:p>
            <a:r>
              <a:rPr lang="en-GB" b="1" dirty="0">
                <a:solidFill>
                  <a:schemeClr val="tx1">
                    <a:lumMod val="95000"/>
                    <a:lumOff val="5000"/>
                  </a:schemeClr>
                </a:solidFill>
              </a:rPr>
              <a:t>Campaigns</a:t>
            </a:r>
          </a:p>
        </p:txBody>
      </p:sp>
      <p:sp>
        <p:nvSpPr>
          <p:cNvPr id="3" name="Content Placeholder 2">
            <a:extLst>
              <a:ext uri="{FF2B5EF4-FFF2-40B4-BE49-F238E27FC236}">
                <a16:creationId xmlns:a16="http://schemas.microsoft.com/office/drawing/2014/main" xmlns="" id="{B02D8794-528B-4AA8-ABEB-8099CE418AAF}"/>
              </a:ext>
            </a:extLst>
          </p:cNvPr>
          <p:cNvSpPr>
            <a:spLocks noGrp="1"/>
          </p:cNvSpPr>
          <p:nvPr>
            <p:ph idx="1"/>
          </p:nvPr>
        </p:nvSpPr>
        <p:spPr>
          <a:xfrm>
            <a:off x="344244" y="1529382"/>
            <a:ext cx="8068465" cy="4725781"/>
          </a:xfrm>
        </p:spPr>
        <p:txBody>
          <a:bodyPr>
            <a:normAutofit fontScale="85000" lnSpcReduction="20000"/>
          </a:bodyPr>
          <a:lstStyle/>
          <a:p>
            <a:pPr marL="0" indent="0">
              <a:buNone/>
            </a:pPr>
            <a:r>
              <a:rPr lang="en-GB" dirty="0">
                <a:solidFill>
                  <a:schemeClr val="tx1">
                    <a:lumMod val="95000"/>
                    <a:lumOff val="5000"/>
                  </a:schemeClr>
                </a:solidFill>
              </a:rPr>
              <a:t>We are here to campaign for a better student experience. We lobby the university as well as local and national politicians to ensure that student views and interest are as the heart of all their decisions. Key activities in the past have included:</a:t>
            </a:r>
          </a:p>
          <a:p>
            <a:r>
              <a:rPr lang="en-GB" dirty="0">
                <a:solidFill>
                  <a:schemeClr val="tx1">
                    <a:lumMod val="95000"/>
                    <a:lumOff val="5000"/>
                  </a:schemeClr>
                </a:solidFill>
              </a:rPr>
              <a:t>Lobbying the University to change dissertation deadlines</a:t>
            </a:r>
          </a:p>
          <a:p>
            <a:r>
              <a:rPr lang="en-GB" dirty="0">
                <a:solidFill>
                  <a:schemeClr val="tx1">
                    <a:lumMod val="95000"/>
                    <a:lumOff val="5000"/>
                  </a:schemeClr>
                </a:solidFill>
              </a:rPr>
              <a:t>Running a ‘This Girl Can’ campaign in partnership with the university to encourage more women to get involved in sport</a:t>
            </a:r>
          </a:p>
          <a:p>
            <a:r>
              <a:rPr lang="en-GB" dirty="0">
                <a:solidFill>
                  <a:schemeClr val="tx1">
                    <a:lumMod val="95000"/>
                    <a:lumOff val="5000"/>
                  </a:schemeClr>
                </a:solidFill>
              </a:rPr>
              <a:t>Lobbying stagecoach to make the 86c 24hrs</a:t>
            </a:r>
          </a:p>
          <a:p>
            <a:r>
              <a:rPr lang="en-GB" dirty="0">
                <a:solidFill>
                  <a:schemeClr val="tx1">
                    <a:lumMod val="95000"/>
                    <a:lumOff val="5000"/>
                  </a:schemeClr>
                </a:solidFill>
              </a:rPr>
              <a:t>Lobbying the University to open the our place bar earlier for Wednesday games</a:t>
            </a:r>
          </a:p>
          <a:p>
            <a:r>
              <a:rPr lang="en-GB" dirty="0">
                <a:solidFill>
                  <a:schemeClr val="tx1">
                    <a:lumMod val="95000"/>
                    <a:lumOff val="5000"/>
                  </a:schemeClr>
                </a:solidFill>
              </a:rPr>
              <a:t>Lobbying purpose built student accommodation during </a:t>
            </a:r>
            <a:r>
              <a:rPr lang="en-GB" dirty="0" err="1">
                <a:solidFill>
                  <a:schemeClr val="tx1">
                    <a:lumMod val="95000"/>
                    <a:lumOff val="5000"/>
                  </a:schemeClr>
                </a:solidFill>
              </a:rPr>
              <a:t>covid</a:t>
            </a:r>
            <a:r>
              <a:rPr lang="en-GB" dirty="0">
                <a:solidFill>
                  <a:schemeClr val="tx1">
                    <a:lumMod val="95000"/>
                    <a:lumOff val="5000"/>
                  </a:schemeClr>
                </a:solidFill>
              </a:rPr>
              <a:t> to ensure students are treated fairly</a:t>
            </a:r>
          </a:p>
          <a:p>
            <a:r>
              <a:rPr lang="en-GB" dirty="0">
                <a:solidFill>
                  <a:schemeClr val="tx1">
                    <a:lumMod val="95000"/>
                    <a:lumOff val="5000"/>
                  </a:schemeClr>
                </a:solidFill>
              </a:rPr>
              <a:t>Lobbying the University to remove the last term rent.</a:t>
            </a:r>
          </a:p>
          <a:p>
            <a:pPr marL="0" indent="0">
              <a:buNone/>
            </a:pPr>
            <a:r>
              <a:rPr lang="en-GB" dirty="0">
                <a:solidFill>
                  <a:schemeClr val="tx1">
                    <a:lumMod val="95000"/>
                    <a:lumOff val="5000"/>
                  </a:schemeClr>
                </a:solidFill>
              </a:rPr>
              <a:t>The issues we take up are determined by you as members. If you feel there is a pressing issue that we should campaign on, get in touch with us on </a:t>
            </a:r>
            <a:r>
              <a:rPr lang="en-GB" dirty="0">
                <a:solidFill>
                  <a:schemeClr val="tx1">
                    <a:lumMod val="95000"/>
                    <a:lumOff val="5000"/>
                  </a:schemeClr>
                </a:solidFill>
                <a:hlinkClick r:id="rId2">
                  <a:extLst>
                    <a:ext uri="{A12FA001-AC4F-418D-AE19-62706E023703}">
                      <ahyp:hlinkClr xmlns:ahyp="http://schemas.microsoft.com/office/drawing/2018/hyperlinkcolor" xmlns="" val="tx"/>
                    </a:ext>
                  </a:extLst>
                </a:hlinkClick>
              </a:rPr>
              <a:t>union@hope.ac.uk</a:t>
            </a:r>
            <a:r>
              <a:rPr lang="en-GB" dirty="0">
                <a:solidFill>
                  <a:schemeClr val="tx1">
                    <a:lumMod val="95000"/>
                    <a:lumOff val="5000"/>
                  </a:schemeClr>
                </a:solidFill>
              </a:rPr>
              <a:t> or pop into the office in the LTC building.</a:t>
            </a:r>
          </a:p>
        </p:txBody>
      </p:sp>
      <p:pic>
        <p:nvPicPr>
          <p:cNvPr id="4" name="Picture 3">
            <a:extLst>
              <a:ext uri="{FF2B5EF4-FFF2-40B4-BE49-F238E27FC236}">
                <a16:creationId xmlns:a16="http://schemas.microsoft.com/office/drawing/2014/main" xmlns="" id="{255BD6F7-D91C-4CE6-8CFB-B29D1299F3A4}"/>
              </a:ext>
            </a:extLst>
          </p:cNvPr>
          <p:cNvPicPr>
            <a:picLocks noChangeAspect="1"/>
          </p:cNvPicPr>
          <p:nvPr/>
        </p:nvPicPr>
        <p:blipFill>
          <a:blip r:embed="rId3"/>
          <a:stretch>
            <a:fillRect/>
          </a:stretch>
        </p:blipFill>
        <p:spPr>
          <a:xfrm>
            <a:off x="10757416" y="5017407"/>
            <a:ext cx="1176630" cy="1585097"/>
          </a:xfrm>
          <a:prstGeom prst="rect">
            <a:avLst/>
          </a:prstGeom>
        </p:spPr>
      </p:pic>
    </p:spTree>
    <p:extLst>
      <p:ext uri="{BB962C8B-B14F-4D97-AF65-F5344CB8AC3E}">
        <p14:creationId xmlns:p14="http://schemas.microsoft.com/office/powerpoint/2010/main" val="3277958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1D56310-66A3-4180-8E86-D14BABFA9F29}"/>
              </a:ext>
            </a:extLst>
          </p:cNvPr>
          <p:cNvPicPr>
            <a:picLocks noChangeAspect="1"/>
          </p:cNvPicPr>
          <p:nvPr/>
        </p:nvPicPr>
        <p:blipFill>
          <a:blip r:embed="rId2"/>
          <a:stretch>
            <a:fillRect/>
          </a:stretch>
        </p:blipFill>
        <p:spPr>
          <a:xfrm>
            <a:off x="225910" y="219836"/>
            <a:ext cx="3797449" cy="6428389"/>
          </a:xfrm>
          <a:prstGeom prst="rect">
            <a:avLst/>
          </a:prstGeom>
        </p:spPr>
      </p:pic>
      <p:pic>
        <p:nvPicPr>
          <p:cNvPr id="4" name="Picture 3">
            <a:extLst>
              <a:ext uri="{FF2B5EF4-FFF2-40B4-BE49-F238E27FC236}">
                <a16:creationId xmlns:a16="http://schemas.microsoft.com/office/drawing/2014/main" xmlns="" id="{0DC7E9AC-E200-4C30-9095-3683318B611A}"/>
              </a:ext>
            </a:extLst>
          </p:cNvPr>
          <p:cNvPicPr>
            <a:picLocks noChangeAspect="1"/>
          </p:cNvPicPr>
          <p:nvPr/>
        </p:nvPicPr>
        <p:blipFill rotWithShape="1">
          <a:blip r:embed="rId3"/>
          <a:srcRect l="60883" t="19806" r="22441" b="13926"/>
          <a:stretch/>
        </p:blipFill>
        <p:spPr>
          <a:xfrm>
            <a:off x="4023359" y="209775"/>
            <a:ext cx="3560782" cy="6428389"/>
          </a:xfrm>
          <a:prstGeom prst="rect">
            <a:avLst/>
          </a:prstGeom>
        </p:spPr>
      </p:pic>
      <p:pic>
        <p:nvPicPr>
          <p:cNvPr id="5" name="Picture 4">
            <a:extLst>
              <a:ext uri="{FF2B5EF4-FFF2-40B4-BE49-F238E27FC236}">
                <a16:creationId xmlns:a16="http://schemas.microsoft.com/office/drawing/2014/main" xmlns="" id="{C33466DF-1315-45E0-8020-E303F891EB8C}"/>
              </a:ext>
            </a:extLst>
          </p:cNvPr>
          <p:cNvPicPr>
            <a:picLocks noChangeAspect="1"/>
          </p:cNvPicPr>
          <p:nvPr/>
        </p:nvPicPr>
        <p:blipFill rotWithShape="1">
          <a:blip r:embed="rId4"/>
          <a:srcRect l="61059" t="16470" r="22177" b="10117"/>
          <a:stretch/>
        </p:blipFill>
        <p:spPr>
          <a:xfrm>
            <a:off x="7584141" y="219836"/>
            <a:ext cx="4381949" cy="6428388"/>
          </a:xfrm>
          <a:prstGeom prst="rect">
            <a:avLst/>
          </a:prstGeom>
        </p:spPr>
      </p:pic>
    </p:spTree>
    <p:extLst>
      <p:ext uri="{BB962C8B-B14F-4D97-AF65-F5344CB8AC3E}">
        <p14:creationId xmlns:p14="http://schemas.microsoft.com/office/powerpoint/2010/main" val="1384107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AB0AD1B-7695-41B4-8D38-0E4C07333FA7}"/>
              </a:ext>
            </a:extLst>
          </p:cNvPr>
          <p:cNvPicPr>
            <a:picLocks noChangeAspect="1"/>
          </p:cNvPicPr>
          <p:nvPr/>
        </p:nvPicPr>
        <p:blipFill>
          <a:blip r:embed="rId2"/>
          <a:stretch>
            <a:fillRect/>
          </a:stretch>
        </p:blipFill>
        <p:spPr>
          <a:xfrm>
            <a:off x="10785874" y="4966310"/>
            <a:ext cx="1176630" cy="1585097"/>
          </a:xfrm>
          <a:prstGeom prst="rect">
            <a:avLst/>
          </a:prstGeom>
        </p:spPr>
      </p:pic>
      <p:sp>
        <p:nvSpPr>
          <p:cNvPr id="2" name="Title 1">
            <a:extLst>
              <a:ext uri="{FF2B5EF4-FFF2-40B4-BE49-F238E27FC236}">
                <a16:creationId xmlns:a16="http://schemas.microsoft.com/office/drawing/2014/main" xmlns="" id="{6B1D3895-5551-4036-93B5-1E914944199A}"/>
              </a:ext>
            </a:extLst>
          </p:cNvPr>
          <p:cNvSpPr>
            <a:spLocks noGrp="1"/>
          </p:cNvSpPr>
          <p:nvPr>
            <p:ph type="title"/>
          </p:nvPr>
        </p:nvSpPr>
        <p:spPr>
          <a:xfrm>
            <a:off x="268941" y="306593"/>
            <a:ext cx="9875520" cy="1356360"/>
          </a:xfrm>
        </p:spPr>
        <p:txBody>
          <a:bodyPr/>
          <a:lstStyle/>
          <a:p>
            <a:r>
              <a:rPr lang="en-GB" b="1" dirty="0">
                <a:solidFill>
                  <a:schemeClr val="tx1">
                    <a:lumMod val="95000"/>
                    <a:lumOff val="5000"/>
                  </a:schemeClr>
                </a:solidFill>
              </a:rPr>
              <a:t>Student voice</a:t>
            </a:r>
          </a:p>
        </p:txBody>
      </p:sp>
      <p:sp>
        <p:nvSpPr>
          <p:cNvPr id="3" name="Content Placeholder 2">
            <a:extLst>
              <a:ext uri="{FF2B5EF4-FFF2-40B4-BE49-F238E27FC236}">
                <a16:creationId xmlns:a16="http://schemas.microsoft.com/office/drawing/2014/main" xmlns="" id="{CCF614A5-A528-410B-97FA-F604B5294FBB}"/>
              </a:ext>
            </a:extLst>
          </p:cNvPr>
          <p:cNvSpPr>
            <a:spLocks noGrp="1"/>
          </p:cNvSpPr>
          <p:nvPr>
            <p:ph idx="1"/>
          </p:nvPr>
        </p:nvSpPr>
        <p:spPr>
          <a:xfrm>
            <a:off x="268941" y="1825625"/>
            <a:ext cx="11607502" cy="4725782"/>
          </a:xfrm>
        </p:spPr>
        <p:txBody>
          <a:bodyPr>
            <a:normAutofit/>
          </a:bodyPr>
          <a:lstStyle/>
          <a:p>
            <a:pPr marL="0" indent="0">
              <a:buNone/>
            </a:pPr>
            <a:r>
              <a:rPr lang="en-GB" sz="2200" dirty="0">
                <a:solidFill>
                  <a:schemeClr val="tx1">
                    <a:lumMod val="95000"/>
                    <a:lumOff val="5000"/>
                  </a:schemeClr>
                </a:solidFill>
              </a:rPr>
              <a:t>Our aim is provide students with a strong voice, the Student’s Union has three elected official; President Harry Pearce, Vice President Welfare and Community Sally Wills and Vice President Sports and Activities Ollie Smith. Our jobs are to improve student experience on wellbeing and academia and ensure the views of students are articulated at every opportunity.</a:t>
            </a:r>
          </a:p>
          <a:p>
            <a:pPr marL="0" indent="0">
              <a:buNone/>
            </a:pPr>
            <a:r>
              <a:rPr lang="en-GB" sz="2300" b="1" dirty="0">
                <a:solidFill>
                  <a:schemeClr val="tx1">
                    <a:lumMod val="95000"/>
                    <a:lumOff val="5000"/>
                  </a:schemeClr>
                </a:solidFill>
              </a:rPr>
              <a:t>Course Reps</a:t>
            </a:r>
          </a:p>
          <a:p>
            <a:pPr marL="0" indent="0">
              <a:buNone/>
            </a:pPr>
            <a:r>
              <a:rPr lang="en-GB" sz="2000" dirty="0">
                <a:solidFill>
                  <a:schemeClr val="tx1">
                    <a:lumMod val="95000"/>
                    <a:lumOff val="5000"/>
                  </a:schemeClr>
                </a:solidFill>
              </a:rPr>
              <a:t>Every course has Course Reps, elected students who are passionate about representing the views of students on academic issues at Staff/Student Liaison Committee meetings, Issues that are raised by Course Reps are taken up by your President to resolve and we also organise training and support for course reps throughout the year.</a:t>
            </a:r>
          </a:p>
          <a:p>
            <a:pPr marL="0" indent="0">
              <a:buNone/>
            </a:pPr>
            <a:r>
              <a:rPr lang="en-GB" sz="2300" b="1" dirty="0">
                <a:solidFill>
                  <a:schemeClr val="tx1">
                    <a:lumMod val="95000"/>
                    <a:lumOff val="5000"/>
                  </a:schemeClr>
                </a:solidFill>
              </a:rPr>
              <a:t>Want to become a Course Rep?</a:t>
            </a:r>
          </a:p>
          <a:p>
            <a:pPr marL="0" indent="0">
              <a:buNone/>
            </a:pPr>
            <a:r>
              <a:rPr lang="en-GB" sz="2000" dirty="0">
                <a:solidFill>
                  <a:schemeClr val="tx1">
                    <a:lumMod val="95000"/>
                    <a:lumOff val="5000"/>
                  </a:schemeClr>
                </a:solidFill>
              </a:rPr>
              <a:t>If you would like to be the Course Rep for your course, you will need to speak to your lecturer/tutor and ask for advice as to who you should contact with regards to becoming a Course Rep and/or if you have one already, as it is the University who is in charge of the actual Course Rep elections.</a:t>
            </a:r>
          </a:p>
          <a:p>
            <a:pPr marL="0" indent="0">
              <a:buNone/>
            </a:pPr>
            <a:endParaRPr lang="en-GB" sz="2400" b="1" i="1" dirty="0"/>
          </a:p>
          <a:p>
            <a:pPr marL="0" indent="0">
              <a:buNone/>
            </a:pPr>
            <a:endParaRPr lang="en-GB" dirty="0"/>
          </a:p>
        </p:txBody>
      </p:sp>
    </p:spTree>
    <p:extLst>
      <p:ext uri="{BB962C8B-B14F-4D97-AF65-F5344CB8AC3E}">
        <p14:creationId xmlns:p14="http://schemas.microsoft.com/office/powerpoint/2010/main" val="2873985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090635F-5631-4332-9ED7-1FA875AA4D13}"/>
              </a:ext>
            </a:extLst>
          </p:cNvPr>
          <p:cNvSpPr>
            <a:spLocks noGrp="1"/>
          </p:cNvSpPr>
          <p:nvPr>
            <p:ph idx="1"/>
          </p:nvPr>
        </p:nvSpPr>
        <p:spPr>
          <a:xfrm>
            <a:off x="367553" y="529814"/>
            <a:ext cx="11456894" cy="6035040"/>
          </a:xfrm>
        </p:spPr>
        <p:txBody>
          <a:bodyPr/>
          <a:lstStyle/>
          <a:p>
            <a:pPr marL="45720" indent="0">
              <a:buNone/>
            </a:pPr>
            <a:r>
              <a:rPr lang="en-GB" b="1" dirty="0">
                <a:solidFill>
                  <a:schemeClr val="tx1">
                    <a:lumMod val="95000"/>
                    <a:lumOff val="5000"/>
                  </a:schemeClr>
                </a:solidFill>
              </a:rPr>
              <a:t>Forums</a:t>
            </a:r>
          </a:p>
          <a:p>
            <a:pPr marL="45720" indent="0">
              <a:buNone/>
            </a:pPr>
            <a:r>
              <a:rPr lang="en-GB" dirty="0">
                <a:solidFill>
                  <a:schemeClr val="tx1">
                    <a:lumMod val="95000"/>
                    <a:lumOff val="5000"/>
                  </a:schemeClr>
                </a:solidFill>
              </a:rPr>
              <a:t>Our forums are a fantastic way to get involved in running your Student’ Union. They are open to all student to attend and are held 4 times a year, 2 in the first term, then one each in Spring and Summer terms. We’re looking for you to come along and have your say, giving us your ideas and policies to help improve your Student’s Union! </a:t>
            </a:r>
          </a:p>
          <a:p>
            <a:pPr marL="45720" indent="0">
              <a:buNone/>
            </a:pPr>
            <a:r>
              <a:rPr lang="en-GB" b="1" dirty="0">
                <a:solidFill>
                  <a:schemeClr val="tx1">
                    <a:lumMod val="95000"/>
                    <a:lumOff val="5000"/>
                  </a:schemeClr>
                </a:solidFill>
              </a:rPr>
              <a:t>Big Ideas</a:t>
            </a:r>
          </a:p>
          <a:p>
            <a:pPr marL="45720" indent="0">
              <a:buNone/>
            </a:pPr>
            <a:r>
              <a:rPr lang="en-GB" dirty="0">
                <a:solidFill>
                  <a:schemeClr val="tx1">
                    <a:lumMod val="95000"/>
                    <a:lumOff val="5000"/>
                  </a:schemeClr>
                </a:solidFill>
              </a:rPr>
              <a:t>No matter how big or small, we want to hear your thought on how to improve life at Hope University. Head over to the ‘Big Idea’ section of our website to let us know your ‘Big Ideas’ – you can even start a petition!</a:t>
            </a:r>
          </a:p>
          <a:p>
            <a:pPr marL="45720" indent="0">
              <a:buNone/>
            </a:pPr>
            <a:r>
              <a:rPr lang="en-GB" b="1" dirty="0">
                <a:solidFill>
                  <a:schemeClr val="tx1">
                    <a:lumMod val="95000"/>
                    <a:lumOff val="5000"/>
                  </a:schemeClr>
                </a:solidFill>
              </a:rPr>
              <a:t>NUS Conferences</a:t>
            </a:r>
          </a:p>
          <a:p>
            <a:pPr marL="45720" indent="0">
              <a:buNone/>
            </a:pPr>
            <a:r>
              <a:rPr lang="en-GB" dirty="0">
                <a:solidFill>
                  <a:schemeClr val="tx1">
                    <a:lumMod val="95000"/>
                    <a:lumOff val="5000"/>
                  </a:schemeClr>
                </a:solidFill>
              </a:rPr>
              <a:t>We send delegates to decide national policy at various NUS conferences. Any Hope student could represent the Students Union at these conferences. If you want to be a delegate to any NUS conference, keep any eye out for our emails or drop us a line a union@hope.ac.uk</a:t>
            </a:r>
          </a:p>
        </p:txBody>
      </p:sp>
      <p:pic>
        <p:nvPicPr>
          <p:cNvPr id="2" name="Picture 1">
            <a:extLst>
              <a:ext uri="{FF2B5EF4-FFF2-40B4-BE49-F238E27FC236}">
                <a16:creationId xmlns:a16="http://schemas.microsoft.com/office/drawing/2014/main" xmlns="" id="{F2833E04-F3F5-4BE4-8FDA-8D05EFF63867}"/>
              </a:ext>
            </a:extLst>
          </p:cNvPr>
          <p:cNvPicPr>
            <a:picLocks noChangeAspect="1"/>
          </p:cNvPicPr>
          <p:nvPr/>
        </p:nvPicPr>
        <p:blipFill>
          <a:blip r:embed="rId2"/>
          <a:stretch>
            <a:fillRect/>
          </a:stretch>
        </p:blipFill>
        <p:spPr>
          <a:xfrm>
            <a:off x="10778932" y="5009341"/>
            <a:ext cx="1176630" cy="1585097"/>
          </a:xfrm>
          <a:prstGeom prst="rect">
            <a:avLst/>
          </a:prstGeom>
        </p:spPr>
      </p:pic>
    </p:spTree>
    <p:extLst>
      <p:ext uri="{BB962C8B-B14F-4D97-AF65-F5344CB8AC3E}">
        <p14:creationId xmlns:p14="http://schemas.microsoft.com/office/powerpoint/2010/main" val="3567322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2E11C15-3DD1-421A-AC7E-DE0C79E4BF9B}"/>
              </a:ext>
            </a:extLst>
          </p:cNvPr>
          <p:cNvPicPr>
            <a:picLocks noChangeAspect="1"/>
          </p:cNvPicPr>
          <p:nvPr/>
        </p:nvPicPr>
        <p:blipFill>
          <a:blip r:embed="rId2"/>
          <a:stretch>
            <a:fillRect/>
          </a:stretch>
        </p:blipFill>
        <p:spPr>
          <a:xfrm>
            <a:off x="10765255" y="5013891"/>
            <a:ext cx="1176630" cy="1585097"/>
          </a:xfrm>
          <a:prstGeom prst="rect">
            <a:avLst/>
          </a:prstGeom>
        </p:spPr>
      </p:pic>
      <p:sp>
        <p:nvSpPr>
          <p:cNvPr id="2" name="Title 1">
            <a:extLst>
              <a:ext uri="{FF2B5EF4-FFF2-40B4-BE49-F238E27FC236}">
                <a16:creationId xmlns:a16="http://schemas.microsoft.com/office/drawing/2014/main" xmlns="" id="{0DF6B8FA-30D6-45A9-B46A-955C78D1F93B}"/>
              </a:ext>
            </a:extLst>
          </p:cNvPr>
          <p:cNvSpPr>
            <a:spLocks noGrp="1"/>
          </p:cNvSpPr>
          <p:nvPr>
            <p:ph type="title"/>
          </p:nvPr>
        </p:nvSpPr>
        <p:spPr>
          <a:xfrm>
            <a:off x="1013908" y="168537"/>
            <a:ext cx="9875520" cy="1356360"/>
          </a:xfrm>
        </p:spPr>
        <p:txBody>
          <a:bodyPr/>
          <a:lstStyle/>
          <a:p>
            <a:r>
              <a:rPr lang="en-GB" b="1" dirty="0">
                <a:solidFill>
                  <a:schemeClr val="tx1">
                    <a:lumMod val="95000"/>
                    <a:lumOff val="5000"/>
                  </a:schemeClr>
                </a:solidFill>
              </a:rPr>
              <a:t>Lead your Student Union</a:t>
            </a:r>
          </a:p>
        </p:txBody>
      </p:sp>
      <p:sp>
        <p:nvSpPr>
          <p:cNvPr id="3" name="Content Placeholder 2">
            <a:extLst>
              <a:ext uri="{FF2B5EF4-FFF2-40B4-BE49-F238E27FC236}">
                <a16:creationId xmlns:a16="http://schemas.microsoft.com/office/drawing/2014/main" xmlns="" id="{B078F6E9-6B02-4702-98FD-42C9D0DC2499}"/>
              </a:ext>
            </a:extLst>
          </p:cNvPr>
          <p:cNvSpPr>
            <a:spLocks noGrp="1"/>
          </p:cNvSpPr>
          <p:nvPr>
            <p:ph idx="1"/>
          </p:nvPr>
        </p:nvSpPr>
        <p:spPr>
          <a:xfrm>
            <a:off x="250115" y="1355464"/>
            <a:ext cx="11403106" cy="5333999"/>
          </a:xfrm>
        </p:spPr>
        <p:txBody>
          <a:bodyPr>
            <a:normAutofit fontScale="92500" lnSpcReduction="20000"/>
          </a:bodyPr>
          <a:lstStyle/>
          <a:p>
            <a:pPr marL="45720" indent="0">
              <a:buNone/>
            </a:pPr>
            <a:r>
              <a:rPr lang="en-GB" sz="1800" dirty="0">
                <a:solidFill>
                  <a:schemeClr val="tx1">
                    <a:lumMod val="95000"/>
                    <a:lumOff val="5000"/>
                  </a:schemeClr>
                </a:solidFill>
              </a:rPr>
              <a:t>We are </a:t>
            </a:r>
            <a:r>
              <a:rPr lang="en-GB" sz="1800" b="1" dirty="0">
                <a:solidFill>
                  <a:schemeClr val="tx1">
                    <a:lumMod val="95000"/>
                    <a:lumOff val="5000"/>
                  </a:schemeClr>
                </a:solidFill>
              </a:rPr>
              <a:t>student</a:t>
            </a:r>
            <a:r>
              <a:rPr lang="en-GB" sz="1800" dirty="0">
                <a:solidFill>
                  <a:schemeClr val="tx1">
                    <a:lumMod val="95000"/>
                    <a:lumOff val="5000"/>
                  </a:schemeClr>
                </a:solidFill>
              </a:rPr>
              <a:t> led organisation, which means we’re run by students, for students, through the three main roles:</a:t>
            </a:r>
          </a:p>
          <a:p>
            <a:r>
              <a:rPr lang="en-GB" sz="1800" dirty="0">
                <a:solidFill>
                  <a:schemeClr val="tx1">
                    <a:lumMod val="95000"/>
                    <a:lumOff val="5000"/>
                  </a:schemeClr>
                </a:solidFill>
              </a:rPr>
              <a:t>Student trustee</a:t>
            </a:r>
          </a:p>
          <a:p>
            <a:r>
              <a:rPr lang="en-GB" sz="1800" dirty="0">
                <a:solidFill>
                  <a:schemeClr val="tx1">
                    <a:lumMod val="95000"/>
                    <a:lumOff val="5000"/>
                  </a:schemeClr>
                </a:solidFill>
              </a:rPr>
              <a:t>Part time Officer </a:t>
            </a:r>
          </a:p>
          <a:p>
            <a:r>
              <a:rPr lang="en-GB" sz="1800" dirty="0">
                <a:solidFill>
                  <a:schemeClr val="tx1">
                    <a:lumMod val="95000"/>
                    <a:lumOff val="5000"/>
                  </a:schemeClr>
                </a:solidFill>
              </a:rPr>
              <a:t>Student Officer</a:t>
            </a:r>
          </a:p>
          <a:p>
            <a:pPr marL="45720" indent="0">
              <a:buNone/>
            </a:pPr>
            <a:r>
              <a:rPr lang="en-GB" sz="1800" b="1" dirty="0">
                <a:solidFill>
                  <a:schemeClr val="tx1">
                    <a:lumMod val="95000"/>
                    <a:lumOff val="5000"/>
                  </a:schemeClr>
                </a:solidFill>
              </a:rPr>
              <a:t>Student trustees</a:t>
            </a:r>
          </a:p>
          <a:p>
            <a:pPr marL="45720" indent="0">
              <a:buNone/>
            </a:pPr>
            <a:r>
              <a:rPr lang="en-GB" sz="1800" dirty="0">
                <a:solidFill>
                  <a:schemeClr val="tx1">
                    <a:lumMod val="95000"/>
                    <a:lumOff val="5000"/>
                  </a:schemeClr>
                </a:solidFill>
              </a:rPr>
              <a:t>LHSU is a charity and we are run by a Trustee Board, who have overall legal responsibility for the Students’ Union. If you think you have what it takes to be a trustee contact </a:t>
            </a:r>
            <a:r>
              <a:rPr lang="en-GB" sz="1800" dirty="0">
                <a:solidFill>
                  <a:schemeClr val="tx1">
                    <a:lumMod val="95000"/>
                    <a:lumOff val="5000"/>
                  </a:schemeClr>
                </a:solidFill>
                <a:hlinkClick r:id="rId3">
                  <a:extLst>
                    <a:ext uri="{A12FA001-AC4F-418D-AE19-62706E023703}">
                      <ahyp:hlinkClr xmlns:ahyp="http://schemas.microsoft.com/office/drawing/2018/hyperlinkcolor" xmlns="" val="tx"/>
                    </a:ext>
                  </a:extLst>
                </a:hlinkClick>
              </a:rPr>
              <a:t>pres@hope.ac.uk</a:t>
            </a:r>
            <a:endParaRPr lang="en-GB" sz="1800" dirty="0">
              <a:solidFill>
                <a:schemeClr val="tx1">
                  <a:lumMod val="95000"/>
                  <a:lumOff val="5000"/>
                </a:schemeClr>
              </a:solidFill>
            </a:endParaRPr>
          </a:p>
          <a:p>
            <a:pPr marL="45720" indent="0">
              <a:buNone/>
            </a:pPr>
            <a:r>
              <a:rPr lang="en-GB" sz="1800" b="1" dirty="0">
                <a:solidFill>
                  <a:schemeClr val="tx1">
                    <a:lumMod val="95000"/>
                    <a:lumOff val="5000"/>
                  </a:schemeClr>
                </a:solidFill>
              </a:rPr>
              <a:t>Part Time Officers</a:t>
            </a:r>
          </a:p>
          <a:p>
            <a:pPr marL="45720" indent="0">
              <a:buNone/>
            </a:pPr>
            <a:r>
              <a:rPr lang="en-GB" sz="1800" dirty="0">
                <a:solidFill>
                  <a:schemeClr val="tx1">
                    <a:lumMod val="95000"/>
                    <a:lumOff val="5000"/>
                  </a:schemeClr>
                </a:solidFill>
              </a:rPr>
              <a:t>Every year, we recruit volunteer Part Time Officers to represents our various student communities. This is an excellent way to get involved with the SU and to shape Students Union policy. Some of the part time officers serve on the SU’s Executive committee which help run the Union between forums. We’ll be electing a new group of PTO in October so keep an eye out.</a:t>
            </a:r>
          </a:p>
          <a:p>
            <a:pPr marL="45720" indent="0">
              <a:buNone/>
            </a:pPr>
            <a:r>
              <a:rPr lang="en-GB" sz="1800" b="1" dirty="0">
                <a:solidFill>
                  <a:schemeClr val="tx1">
                    <a:lumMod val="95000"/>
                    <a:lumOff val="5000"/>
                  </a:schemeClr>
                </a:solidFill>
              </a:rPr>
              <a:t>Student Officer </a:t>
            </a:r>
          </a:p>
          <a:p>
            <a:pPr marL="45720" indent="0">
              <a:buNone/>
            </a:pPr>
            <a:r>
              <a:rPr lang="en-GB" sz="1800" dirty="0">
                <a:solidFill>
                  <a:schemeClr val="tx1">
                    <a:lumMod val="95000"/>
                    <a:lumOff val="5000"/>
                  </a:schemeClr>
                </a:solidFill>
              </a:rPr>
              <a:t>Your Student Officers lead the Students’ Union, representing your interests to Senior Management and staff across the University. Officers are elected every March and begin work in July and have either finished their course or want to take a year out of study to run the Students’ Union.</a:t>
            </a:r>
          </a:p>
          <a:p>
            <a:pPr marL="45720" indent="0">
              <a:buNone/>
            </a:pPr>
            <a:r>
              <a:rPr lang="en-GB" sz="1800" dirty="0">
                <a:solidFill>
                  <a:schemeClr val="tx1">
                    <a:lumMod val="95000"/>
                    <a:lumOff val="5000"/>
                  </a:schemeClr>
                </a:solidFill>
              </a:rPr>
              <a:t>Being an Officer is an excellent way of proving to future employers that you have great leadership skills and are not frightened of making difficult decisions.</a:t>
            </a:r>
          </a:p>
        </p:txBody>
      </p:sp>
    </p:spTree>
    <p:extLst>
      <p:ext uri="{BB962C8B-B14F-4D97-AF65-F5344CB8AC3E}">
        <p14:creationId xmlns:p14="http://schemas.microsoft.com/office/powerpoint/2010/main" val="3593440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4157089-DCD4-40F1-8DA1-C21C496DEE1C}"/>
              </a:ext>
            </a:extLst>
          </p:cNvPr>
          <p:cNvPicPr>
            <a:picLocks noChangeAspect="1"/>
          </p:cNvPicPr>
          <p:nvPr/>
        </p:nvPicPr>
        <p:blipFill>
          <a:blip r:embed="rId2"/>
          <a:stretch>
            <a:fillRect/>
          </a:stretch>
        </p:blipFill>
        <p:spPr>
          <a:xfrm>
            <a:off x="10759230" y="5014487"/>
            <a:ext cx="1176630" cy="1585097"/>
          </a:xfrm>
          <a:prstGeom prst="rect">
            <a:avLst/>
          </a:prstGeom>
        </p:spPr>
      </p:pic>
      <p:sp>
        <p:nvSpPr>
          <p:cNvPr id="2" name="Title 1">
            <a:extLst>
              <a:ext uri="{FF2B5EF4-FFF2-40B4-BE49-F238E27FC236}">
                <a16:creationId xmlns:a16="http://schemas.microsoft.com/office/drawing/2014/main" xmlns="" id="{56B9ADC9-16D3-4C83-AA37-520D1A58D4CF}"/>
              </a:ext>
            </a:extLst>
          </p:cNvPr>
          <p:cNvSpPr>
            <a:spLocks noGrp="1"/>
          </p:cNvSpPr>
          <p:nvPr>
            <p:ph type="title"/>
          </p:nvPr>
        </p:nvSpPr>
        <p:spPr>
          <a:xfrm>
            <a:off x="585395" y="5529431"/>
            <a:ext cx="4234031" cy="1050556"/>
          </a:xfrm>
        </p:spPr>
        <p:txBody>
          <a:bodyPr>
            <a:normAutofit fontScale="90000"/>
          </a:bodyPr>
          <a:lstStyle/>
          <a:p>
            <a:pPr lvl="0" algn="ctr">
              <a:spcBef>
                <a:spcPts val="1000"/>
              </a:spcBef>
            </a:pPr>
            <a:r>
              <a:rPr lang="en-GB" b="1" dirty="0">
                <a:solidFill>
                  <a:schemeClr val="tx1"/>
                </a:solidFill>
              </a:rPr>
              <a:t/>
            </a:r>
            <a:br>
              <a:rPr lang="en-GB" b="1" dirty="0">
                <a:solidFill>
                  <a:schemeClr val="tx1"/>
                </a:solidFill>
              </a:rPr>
            </a:br>
            <a:r>
              <a:rPr lang="en-GB" sz="2400" b="1" dirty="0">
                <a:solidFill>
                  <a:prstClr val="black"/>
                </a:solidFill>
                <a:latin typeface="Calibri" panose="020F0502020204030204"/>
                <a:ea typeface="+mn-ea"/>
                <a:cs typeface="+mn-cs"/>
              </a:rPr>
              <a:t>Nominations end 21st October</a:t>
            </a:r>
            <a:br>
              <a:rPr lang="en-GB" sz="2400" b="1" dirty="0">
                <a:solidFill>
                  <a:prstClr val="black"/>
                </a:solidFill>
                <a:latin typeface="Calibri" panose="020F0502020204030204"/>
                <a:ea typeface="+mn-ea"/>
                <a:cs typeface="+mn-cs"/>
              </a:rPr>
            </a:br>
            <a:r>
              <a:rPr lang="en-GB" sz="2400" b="1" dirty="0">
                <a:solidFill>
                  <a:prstClr val="black"/>
                </a:solidFill>
                <a:latin typeface="Calibri" panose="020F0502020204030204"/>
                <a:ea typeface="+mn-ea"/>
                <a:cs typeface="+mn-cs"/>
              </a:rPr>
              <a:t>Elections 26th 9/00am  -29th October 9.00 pm</a:t>
            </a:r>
            <a:r>
              <a:rPr lang="en-GB" sz="2400" dirty="0">
                <a:solidFill>
                  <a:prstClr val="black"/>
                </a:solidFill>
                <a:latin typeface="Calibri" panose="020F0502020204030204"/>
                <a:ea typeface="+mn-ea"/>
                <a:cs typeface="+mn-cs"/>
              </a:rPr>
              <a:t/>
            </a:r>
            <a:br>
              <a:rPr lang="en-GB" sz="2400" dirty="0">
                <a:solidFill>
                  <a:prstClr val="black"/>
                </a:solidFill>
                <a:latin typeface="Calibri" panose="020F0502020204030204"/>
                <a:ea typeface="+mn-ea"/>
                <a:cs typeface="+mn-cs"/>
              </a:rPr>
            </a:br>
            <a:endParaRPr lang="en-GB" dirty="0">
              <a:solidFill>
                <a:schemeClr val="tx1"/>
              </a:solidFill>
            </a:endParaRPr>
          </a:p>
        </p:txBody>
      </p:sp>
      <p:pic>
        <p:nvPicPr>
          <p:cNvPr id="4" name="Content Placeholder 3">
            <a:extLst>
              <a:ext uri="{FF2B5EF4-FFF2-40B4-BE49-F238E27FC236}">
                <a16:creationId xmlns:a16="http://schemas.microsoft.com/office/drawing/2014/main" xmlns="" id="{7F95C126-0A03-45BC-8BFA-99EBE049188A}"/>
              </a:ext>
            </a:extLst>
          </p:cNvPr>
          <p:cNvPicPr>
            <a:picLocks noGrp="1" noChangeAspect="1"/>
          </p:cNvPicPr>
          <p:nvPr>
            <p:ph idx="1"/>
          </p:nvPr>
        </p:nvPicPr>
        <p:blipFill>
          <a:blip r:embed="rId3"/>
          <a:stretch>
            <a:fillRect/>
          </a:stretch>
        </p:blipFill>
        <p:spPr>
          <a:xfrm>
            <a:off x="181732" y="278013"/>
            <a:ext cx="4234031" cy="5068089"/>
          </a:xfrm>
          <a:prstGeom prst="rect">
            <a:avLst/>
          </a:prstGeom>
        </p:spPr>
      </p:pic>
      <p:pic>
        <p:nvPicPr>
          <p:cNvPr id="5" name="Picture 4">
            <a:extLst>
              <a:ext uri="{FF2B5EF4-FFF2-40B4-BE49-F238E27FC236}">
                <a16:creationId xmlns:a16="http://schemas.microsoft.com/office/drawing/2014/main" xmlns="" id="{BF1275AE-DBA1-4F8F-8225-1E2B550647B9}"/>
              </a:ext>
            </a:extLst>
          </p:cNvPr>
          <p:cNvPicPr>
            <a:picLocks noChangeAspect="1"/>
          </p:cNvPicPr>
          <p:nvPr/>
        </p:nvPicPr>
        <p:blipFill>
          <a:blip r:embed="rId4"/>
          <a:stretch>
            <a:fillRect/>
          </a:stretch>
        </p:blipFill>
        <p:spPr>
          <a:xfrm>
            <a:off x="8175812" y="258416"/>
            <a:ext cx="3694966" cy="4756071"/>
          </a:xfrm>
          <a:prstGeom prst="rect">
            <a:avLst/>
          </a:prstGeom>
        </p:spPr>
      </p:pic>
      <p:pic>
        <p:nvPicPr>
          <p:cNvPr id="6" name="Picture 5">
            <a:extLst>
              <a:ext uri="{FF2B5EF4-FFF2-40B4-BE49-F238E27FC236}">
                <a16:creationId xmlns:a16="http://schemas.microsoft.com/office/drawing/2014/main" xmlns="" id="{FCF7B052-22FE-42B8-AE33-9E8BF725DE2B}"/>
              </a:ext>
            </a:extLst>
          </p:cNvPr>
          <p:cNvPicPr>
            <a:picLocks noChangeAspect="1"/>
          </p:cNvPicPr>
          <p:nvPr/>
        </p:nvPicPr>
        <p:blipFill>
          <a:blip r:embed="rId5"/>
          <a:stretch>
            <a:fillRect/>
          </a:stretch>
        </p:blipFill>
        <p:spPr>
          <a:xfrm>
            <a:off x="4415764" y="524210"/>
            <a:ext cx="3694966" cy="3606725"/>
          </a:xfrm>
          <a:prstGeom prst="rect">
            <a:avLst/>
          </a:prstGeom>
        </p:spPr>
      </p:pic>
    </p:spTree>
    <p:extLst>
      <p:ext uri="{BB962C8B-B14F-4D97-AF65-F5344CB8AC3E}">
        <p14:creationId xmlns:p14="http://schemas.microsoft.com/office/powerpoint/2010/main" val="9773782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FB72D3-1890-4110-AE6F-F07A589CB598}"/>
              </a:ext>
            </a:extLst>
          </p:cNvPr>
          <p:cNvSpPr>
            <a:spLocks noGrp="1"/>
          </p:cNvSpPr>
          <p:nvPr>
            <p:ph type="title"/>
          </p:nvPr>
        </p:nvSpPr>
        <p:spPr>
          <a:xfrm>
            <a:off x="271631" y="265355"/>
            <a:ext cx="9875520" cy="907229"/>
          </a:xfrm>
        </p:spPr>
        <p:txBody>
          <a:bodyPr/>
          <a:lstStyle/>
          <a:p>
            <a:r>
              <a:rPr lang="en-GB" dirty="0">
                <a:solidFill>
                  <a:schemeClr val="tx1">
                    <a:lumMod val="95000"/>
                    <a:lumOff val="5000"/>
                  </a:schemeClr>
                </a:solidFill>
              </a:rPr>
              <a:t>Advice Service </a:t>
            </a:r>
          </a:p>
        </p:txBody>
      </p:sp>
      <p:sp>
        <p:nvSpPr>
          <p:cNvPr id="3" name="Content Placeholder 2">
            <a:extLst>
              <a:ext uri="{FF2B5EF4-FFF2-40B4-BE49-F238E27FC236}">
                <a16:creationId xmlns:a16="http://schemas.microsoft.com/office/drawing/2014/main" xmlns="" id="{1706AA14-A9C5-4483-85D0-27D610B82548}"/>
              </a:ext>
            </a:extLst>
          </p:cNvPr>
          <p:cNvSpPr>
            <a:spLocks noGrp="1"/>
          </p:cNvSpPr>
          <p:nvPr>
            <p:ph idx="1"/>
          </p:nvPr>
        </p:nvSpPr>
        <p:spPr>
          <a:xfrm>
            <a:off x="355002" y="1280160"/>
            <a:ext cx="11521440" cy="5312485"/>
          </a:xfrm>
        </p:spPr>
        <p:txBody>
          <a:bodyPr>
            <a:normAutofit fontScale="85000" lnSpcReduction="20000"/>
          </a:bodyPr>
          <a:lstStyle/>
          <a:p>
            <a:pPr marL="45720" indent="0">
              <a:buNone/>
            </a:pPr>
            <a:r>
              <a:rPr lang="en-GB" sz="1300" dirty="0">
                <a:solidFill>
                  <a:schemeClr val="tx1"/>
                </a:solidFill>
              </a:rPr>
              <a:t>We have a dedicated Advice Service to offer you free, independent and confidential advice about any issue you may have. If you are having problems with your course or any other issue, please come and see us, we are here to help you!</a:t>
            </a:r>
          </a:p>
          <a:p>
            <a:pPr marL="45720" indent="0">
              <a:buNone/>
            </a:pPr>
            <a:r>
              <a:rPr lang="en-GB" sz="1300" dirty="0">
                <a:solidFill>
                  <a:schemeClr val="tx1"/>
                </a:solidFill>
              </a:rPr>
              <a:t>We can provide advice and guidance  on issues such as:</a:t>
            </a:r>
          </a:p>
          <a:p>
            <a:pPr marL="45720" indent="0">
              <a:buNone/>
            </a:pPr>
            <a:r>
              <a:rPr lang="en-GB" sz="1800" b="1" dirty="0">
                <a:solidFill>
                  <a:schemeClr val="tx1"/>
                </a:solidFill>
              </a:rPr>
              <a:t>Academic &amp; University related</a:t>
            </a:r>
          </a:p>
          <a:p>
            <a:r>
              <a:rPr lang="en-GB" sz="1200" dirty="0">
                <a:solidFill>
                  <a:schemeClr val="tx1"/>
                </a:solidFill>
              </a:rPr>
              <a:t>Academic appeal					Complaints about teaching provision 										and facilities</a:t>
            </a:r>
          </a:p>
          <a:p>
            <a:r>
              <a:rPr lang="en-GB" sz="1200" dirty="0">
                <a:solidFill>
                  <a:schemeClr val="tx1"/>
                </a:solidFill>
              </a:rPr>
              <a:t>Extenuating circumstances					Accommodation issues</a:t>
            </a:r>
          </a:p>
          <a:p>
            <a:r>
              <a:rPr lang="en-GB" sz="1200" dirty="0">
                <a:solidFill>
                  <a:schemeClr val="tx1"/>
                </a:solidFill>
              </a:rPr>
              <a:t>Welfare issues					Problems with research supervision</a:t>
            </a:r>
          </a:p>
          <a:p>
            <a:r>
              <a:rPr lang="en-GB" sz="1200" dirty="0">
                <a:solidFill>
                  <a:schemeClr val="tx1"/>
                </a:solidFill>
              </a:rPr>
              <a:t>Disciplinary matters					Discrimination</a:t>
            </a:r>
          </a:p>
          <a:p>
            <a:r>
              <a:rPr lang="en-GB" sz="1200" dirty="0">
                <a:solidFill>
                  <a:schemeClr val="tx1"/>
                </a:solidFill>
              </a:rPr>
              <a:t>Academic misconduct					Bullying and harassment</a:t>
            </a:r>
          </a:p>
          <a:p>
            <a:pPr marL="45720" indent="0">
              <a:buNone/>
            </a:pPr>
            <a:r>
              <a:rPr lang="en-GB" sz="1200" dirty="0">
                <a:solidFill>
                  <a:schemeClr val="tx1"/>
                </a:solidFill>
              </a:rPr>
              <a:t>      including plagiarism</a:t>
            </a:r>
          </a:p>
          <a:p>
            <a:r>
              <a:rPr lang="en-GB" sz="1200" dirty="0">
                <a:solidFill>
                  <a:schemeClr val="tx1"/>
                </a:solidFill>
              </a:rPr>
              <a:t>Fitness to Practice					Complaining to the Office of the Independent Adjudicator	</a:t>
            </a:r>
          </a:p>
          <a:p>
            <a:r>
              <a:rPr lang="en-GB" sz="1200" dirty="0">
                <a:solidFill>
                  <a:schemeClr val="tx1"/>
                </a:solidFill>
              </a:rPr>
              <a:t>Problems with placements					Procedural irregularities</a:t>
            </a:r>
          </a:p>
          <a:p>
            <a:r>
              <a:rPr lang="en-GB" sz="1200" dirty="0">
                <a:solidFill>
                  <a:schemeClr val="tx1"/>
                </a:solidFill>
              </a:rPr>
              <a:t>Unfair practices	</a:t>
            </a:r>
          </a:p>
          <a:p>
            <a:r>
              <a:rPr lang="en-GB" sz="1600" b="1" dirty="0">
                <a:solidFill>
                  <a:schemeClr val="tx1"/>
                </a:solidFill>
              </a:rPr>
              <a:t>Housing	</a:t>
            </a:r>
          </a:p>
          <a:p>
            <a:r>
              <a:rPr lang="en-GB" sz="1600" b="1" dirty="0">
                <a:solidFill>
                  <a:schemeClr val="tx1"/>
                </a:solidFill>
              </a:rPr>
              <a:t>Employment Law</a:t>
            </a:r>
          </a:p>
          <a:p>
            <a:r>
              <a:rPr lang="en-GB" sz="1600" b="1" dirty="0">
                <a:solidFill>
                  <a:schemeClr val="tx1"/>
                </a:solidFill>
              </a:rPr>
              <a:t>Disability/ Mental Health ( </a:t>
            </a:r>
            <a:r>
              <a:rPr lang="en-GB" sz="1600" b="1" dirty="0" err="1">
                <a:solidFill>
                  <a:schemeClr val="tx1"/>
                </a:solidFill>
              </a:rPr>
              <a:t>inc</a:t>
            </a:r>
            <a:r>
              <a:rPr lang="en-GB" sz="1600" b="1" dirty="0">
                <a:solidFill>
                  <a:schemeClr val="tx1"/>
                </a:solidFill>
              </a:rPr>
              <a:t> issues with LSP)</a:t>
            </a:r>
          </a:p>
          <a:p>
            <a:r>
              <a:rPr lang="en-GB" sz="1600" b="1" dirty="0">
                <a:solidFill>
                  <a:schemeClr val="tx1"/>
                </a:solidFill>
              </a:rPr>
              <a:t>Money/Debt issues</a:t>
            </a:r>
          </a:p>
          <a:p>
            <a:r>
              <a:rPr lang="en-GB" sz="1600" b="1" dirty="0">
                <a:solidFill>
                  <a:schemeClr val="tx1"/>
                </a:solidFill>
              </a:rPr>
              <a:t>Welfare Rights</a:t>
            </a:r>
          </a:p>
          <a:p>
            <a:endParaRPr lang="en-GB" dirty="0">
              <a:solidFill>
                <a:schemeClr val="tx1"/>
              </a:solidFill>
            </a:endParaRPr>
          </a:p>
        </p:txBody>
      </p:sp>
      <p:sp>
        <p:nvSpPr>
          <p:cNvPr id="4" name="TextBox 3">
            <a:extLst>
              <a:ext uri="{FF2B5EF4-FFF2-40B4-BE49-F238E27FC236}">
                <a16:creationId xmlns:a16="http://schemas.microsoft.com/office/drawing/2014/main" xmlns="" id="{52795EA8-4FB8-49C8-AAAB-1B3B2A84445C}"/>
              </a:ext>
            </a:extLst>
          </p:cNvPr>
          <p:cNvSpPr txBox="1"/>
          <p:nvPr/>
        </p:nvSpPr>
        <p:spPr>
          <a:xfrm>
            <a:off x="4391809" y="4839176"/>
            <a:ext cx="5755342" cy="1477328"/>
          </a:xfrm>
          <a:prstGeom prst="rect">
            <a:avLst/>
          </a:prstGeom>
          <a:noFill/>
        </p:spPr>
        <p:txBody>
          <a:bodyPr wrap="square" rtlCol="0">
            <a:spAutoFit/>
          </a:bodyPr>
          <a:lstStyle/>
          <a:p>
            <a:r>
              <a:rPr lang="en-GB" dirty="0"/>
              <a:t>You can now book appointments in the advice via Facebook  @</a:t>
            </a:r>
            <a:r>
              <a:rPr lang="en-GB" dirty="0" err="1"/>
              <a:t>Liverpoolhopesu</a:t>
            </a:r>
            <a:r>
              <a:rPr lang="en-GB" dirty="0"/>
              <a:t> alternatively you can email </a:t>
            </a:r>
            <a:r>
              <a:rPr lang="en-GB" dirty="0">
                <a:hlinkClick r:id="rId2"/>
              </a:rPr>
              <a:t>suadvice@hope.ac.uk</a:t>
            </a:r>
            <a:r>
              <a:rPr lang="en-GB" dirty="0"/>
              <a:t> or just pop into the office.</a:t>
            </a:r>
          </a:p>
          <a:p>
            <a:r>
              <a:rPr lang="en-GB" dirty="0"/>
              <a:t>We also have drop ins on a Monday with the LSH advisor who an advise all matters housing.</a:t>
            </a:r>
          </a:p>
        </p:txBody>
      </p:sp>
      <p:pic>
        <p:nvPicPr>
          <p:cNvPr id="5" name="Picture 4">
            <a:extLst>
              <a:ext uri="{FF2B5EF4-FFF2-40B4-BE49-F238E27FC236}">
                <a16:creationId xmlns:a16="http://schemas.microsoft.com/office/drawing/2014/main" xmlns="" id="{A486ECE1-40FF-4D7F-B31D-2FBE77E3012B}"/>
              </a:ext>
            </a:extLst>
          </p:cNvPr>
          <p:cNvPicPr>
            <a:picLocks noChangeAspect="1"/>
          </p:cNvPicPr>
          <p:nvPr/>
        </p:nvPicPr>
        <p:blipFill>
          <a:blip r:embed="rId3"/>
          <a:stretch>
            <a:fillRect/>
          </a:stretch>
        </p:blipFill>
        <p:spPr>
          <a:xfrm>
            <a:off x="10750014" y="4925237"/>
            <a:ext cx="1176630" cy="1585097"/>
          </a:xfrm>
          <a:prstGeom prst="rect">
            <a:avLst/>
          </a:prstGeom>
        </p:spPr>
      </p:pic>
    </p:spTree>
    <p:extLst>
      <p:ext uri="{BB962C8B-B14F-4D97-AF65-F5344CB8AC3E}">
        <p14:creationId xmlns:p14="http://schemas.microsoft.com/office/powerpoint/2010/main" val="1802788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76403D-35F9-45E9-9915-B29413B4C1E2}"/>
              </a:ext>
            </a:extLst>
          </p:cNvPr>
          <p:cNvSpPr>
            <a:spLocks noGrp="1"/>
          </p:cNvSpPr>
          <p:nvPr>
            <p:ph type="title"/>
          </p:nvPr>
        </p:nvSpPr>
        <p:spPr/>
        <p:txBody>
          <a:bodyPr/>
          <a:lstStyle/>
          <a:p>
            <a:r>
              <a:rPr lang="en-GB" dirty="0">
                <a:solidFill>
                  <a:schemeClr val="tx1"/>
                </a:solidFill>
              </a:rPr>
              <a:t>Nightline</a:t>
            </a:r>
          </a:p>
        </p:txBody>
      </p:sp>
      <p:sp>
        <p:nvSpPr>
          <p:cNvPr id="3" name="Content Placeholder 2">
            <a:extLst>
              <a:ext uri="{FF2B5EF4-FFF2-40B4-BE49-F238E27FC236}">
                <a16:creationId xmlns:a16="http://schemas.microsoft.com/office/drawing/2014/main" xmlns="" id="{E74C2AB9-0475-4932-8037-850DD92C9876}"/>
              </a:ext>
            </a:extLst>
          </p:cNvPr>
          <p:cNvSpPr>
            <a:spLocks noGrp="1"/>
          </p:cNvSpPr>
          <p:nvPr>
            <p:ph idx="1"/>
          </p:nvPr>
        </p:nvSpPr>
        <p:spPr>
          <a:xfrm>
            <a:off x="239359" y="2209800"/>
            <a:ext cx="5096434" cy="4038600"/>
          </a:xfrm>
        </p:spPr>
        <p:txBody>
          <a:bodyPr/>
          <a:lstStyle/>
          <a:p>
            <a:r>
              <a:rPr lang="en-GB" dirty="0">
                <a:solidFill>
                  <a:schemeClr val="tx1"/>
                </a:solidFill>
              </a:rPr>
              <a:t>Alternatively </a:t>
            </a:r>
            <a:r>
              <a:rPr lang="en-GB" dirty="0" err="1">
                <a:solidFill>
                  <a:schemeClr val="tx1"/>
                </a:solidFill>
              </a:rPr>
              <a:t>outide</a:t>
            </a:r>
            <a:r>
              <a:rPr lang="en-GB" dirty="0">
                <a:solidFill>
                  <a:schemeClr val="tx1"/>
                </a:solidFill>
              </a:rPr>
              <a:t> of the 9 to 5 hours we have a nightline service which runs Friday through to Sunday between 10PM and 2am.</a:t>
            </a:r>
          </a:p>
          <a:p>
            <a:r>
              <a:rPr lang="en-GB" dirty="0">
                <a:solidFill>
                  <a:schemeClr val="tx1"/>
                </a:solidFill>
              </a:rPr>
              <a:t>Nightline is a confidential listening and information service FOR students BY students.</a:t>
            </a:r>
          </a:p>
        </p:txBody>
      </p:sp>
      <p:pic>
        <p:nvPicPr>
          <p:cNvPr id="5" name="Picture 4">
            <a:extLst>
              <a:ext uri="{FF2B5EF4-FFF2-40B4-BE49-F238E27FC236}">
                <a16:creationId xmlns:a16="http://schemas.microsoft.com/office/drawing/2014/main" xmlns="" id="{3999353B-8266-49FA-9A1C-F6065C564A51}"/>
              </a:ext>
            </a:extLst>
          </p:cNvPr>
          <p:cNvPicPr>
            <a:picLocks noChangeAspect="1"/>
          </p:cNvPicPr>
          <p:nvPr/>
        </p:nvPicPr>
        <p:blipFill>
          <a:blip r:embed="rId2"/>
          <a:stretch>
            <a:fillRect/>
          </a:stretch>
        </p:blipFill>
        <p:spPr>
          <a:xfrm>
            <a:off x="8455511" y="197929"/>
            <a:ext cx="3497130" cy="6396509"/>
          </a:xfrm>
          <a:prstGeom prst="rect">
            <a:avLst/>
          </a:prstGeom>
        </p:spPr>
      </p:pic>
      <p:pic>
        <p:nvPicPr>
          <p:cNvPr id="6" name="Picture 5">
            <a:extLst>
              <a:ext uri="{FF2B5EF4-FFF2-40B4-BE49-F238E27FC236}">
                <a16:creationId xmlns:a16="http://schemas.microsoft.com/office/drawing/2014/main" xmlns="" id="{A38B86EE-5DA3-4512-9CA5-927DFC597DB1}"/>
              </a:ext>
            </a:extLst>
          </p:cNvPr>
          <p:cNvPicPr>
            <a:picLocks noChangeAspect="1"/>
          </p:cNvPicPr>
          <p:nvPr/>
        </p:nvPicPr>
        <p:blipFill>
          <a:blip r:embed="rId3"/>
          <a:stretch>
            <a:fillRect/>
          </a:stretch>
        </p:blipFill>
        <p:spPr>
          <a:xfrm>
            <a:off x="5195945" y="197929"/>
            <a:ext cx="3249078" cy="6396509"/>
          </a:xfrm>
          <a:prstGeom prst="rect">
            <a:avLst/>
          </a:prstGeom>
        </p:spPr>
      </p:pic>
    </p:spTree>
    <p:extLst>
      <p:ext uri="{BB962C8B-B14F-4D97-AF65-F5344CB8AC3E}">
        <p14:creationId xmlns:p14="http://schemas.microsoft.com/office/powerpoint/2010/main" val="1949443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4BFD2628-8E50-4F22-8590-EAD6D1746C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169" t="15463" r="18307" b="13097"/>
          <a:stretch/>
        </p:blipFill>
        <p:spPr>
          <a:xfrm>
            <a:off x="8100509" y="2372062"/>
            <a:ext cx="3813586" cy="4222376"/>
          </a:xfrm>
          <a:prstGeom prst="rect">
            <a:avLst/>
          </a:prstGeom>
        </p:spPr>
      </p:pic>
      <p:sp>
        <p:nvSpPr>
          <p:cNvPr id="2" name="Title 1">
            <a:extLst>
              <a:ext uri="{FF2B5EF4-FFF2-40B4-BE49-F238E27FC236}">
                <a16:creationId xmlns:a16="http://schemas.microsoft.com/office/drawing/2014/main" xmlns="" id="{3599922B-C877-4F68-BE9F-CEB890B453FD}"/>
              </a:ext>
            </a:extLst>
          </p:cNvPr>
          <p:cNvSpPr>
            <a:spLocks noGrp="1"/>
          </p:cNvSpPr>
          <p:nvPr>
            <p:ph type="title"/>
          </p:nvPr>
        </p:nvSpPr>
        <p:spPr>
          <a:xfrm>
            <a:off x="612290" y="36466"/>
            <a:ext cx="10515600" cy="1325563"/>
          </a:xfrm>
        </p:spPr>
        <p:txBody>
          <a:bodyPr/>
          <a:lstStyle/>
          <a:p>
            <a:pPr algn="ctr"/>
            <a:r>
              <a:rPr lang="en-GB" b="1" dirty="0">
                <a:solidFill>
                  <a:schemeClr val="tx1">
                    <a:lumMod val="95000"/>
                    <a:lumOff val="5000"/>
                  </a:schemeClr>
                </a:solidFill>
              </a:rPr>
              <a:t>Introduction</a:t>
            </a:r>
          </a:p>
        </p:txBody>
      </p:sp>
      <p:sp>
        <p:nvSpPr>
          <p:cNvPr id="3" name="Content Placeholder 2">
            <a:extLst>
              <a:ext uri="{FF2B5EF4-FFF2-40B4-BE49-F238E27FC236}">
                <a16:creationId xmlns:a16="http://schemas.microsoft.com/office/drawing/2014/main" xmlns="" id="{05AA6B4E-9A9D-4488-975E-637137A5E476}"/>
              </a:ext>
            </a:extLst>
          </p:cNvPr>
          <p:cNvSpPr>
            <a:spLocks noGrp="1"/>
          </p:cNvSpPr>
          <p:nvPr>
            <p:ph idx="1"/>
          </p:nvPr>
        </p:nvSpPr>
        <p:spPr>
          <a:xfrm>
            <a:off x="398033" y="1075765"/>
            <a:ext cx="10515600" cy="5394959"/>
          </a:xfrm>
        </p:spPr>
        <p:txBody>
          <a:bodyPr anchor="ctr">
            <a:normAutofit fontScale="92500" lnSpcReduction="10000"/>
          </a:bodyPr>
          <a:lstStyle/>
          <a:p>
            <a:pPr marL="0" indent="0">
              <a:buNone/>
            </a:pPr>
            <a:r>
              <a:rPr lang="en-GB" sz="1200" dirty="0">
                <a:solidFill>
                  <a:schemeClr val="tx1">
                    <a:lumMod val="95000"/>
                    <a:lumOff val="5000"/>
                  </a:schemeClr>
                </a:solidFill>
              </a:rPr>
              <a:t>Welcome from the President Harry Pearce</a:t>
            </a:r>
          </a:p>
          <a:p>
            <a:pPr marL="0" indent="0">
              <a:buNone/>
            </a:pPr>
            <a:r>
              <a:rPr lang="en-GB" sz="1200" dirty="0">
                <a:solidFill>
                  <a:schemeClr val="tx1">
                    <a:lumMod val="95000"/>
                    <a:lumOff val="5000"/>
                  </a:schemeClr>
                </a:solidFill>
              </a:rPr>
              <a:t>Email: Pres@hope.ac.uk</a:t>
            </a:r>
          </a:p>
          <a:p>
            <a:pPr marL="0" indent="0">
              <a:buNone/>
            </a:pPr>
            <a:endParaRPr lang="en-GB" sz="1200" dirty="0">
              <a:solidFill>
                <a:schemeClr val="tx1">
                  <a:lumMod val="95000"/>
                  <a:lumOff val="5000"/>
                </a:schemeClr>
              </a:solidFill>
            </a:endParaRPr>
          </a:p>
          <a:p>
            <a:pPr marL="0" indent="0">
              <a:buNone/>
            </a:pPr>
            <a:r>
              <a:rPr lang="en-GB" sz="1200" dirty="0">
                <a:solidFill>
                  <a:schemeClr val="tx1">
                    <a:lumMod val="95000"/>
                    <a:lumOff val="5000"/>
                  </a:schemeClr>
                </a:solidFill>
              </a:rPr>
              <a:t>Liverpool Hope Students’ Union is, quite simply, every student at Hope coming together to make positive change. </a:t>
            </a:r>
          </a:p>
          <a:p>
            <a:pPr marL="0" indent="0">
              <a:buNone/>
            </a:pPr>
            <a:r>
              <a:rPr lang="en-GB" sz="1200" dirty="0">
                <a:solidFill>
                  <a:schemeClr val="tx1">
                    <a:lumMod val="95000"/>
                    <a:lumOff val="5000"/>
                  </a:schemeClr>
                </a:solidFill>
              </a:rPr>
              <a:t>Your Elected Officers work toward this by representing your views, needs and concerns to the University and relevant</a:t>
            </a:r>
          </a:p>
          <a:p>
            <a:pPr marL="0" indent="0">
              <a:buNone/>
            </a:pPr>
            <a:r>
              <a:rPr lang="en-GB" sz="1200" dirty="0">
                <a:solidFill>
                  <a:schemeClr val="tx1">
                    <a:lumMod val="95000"/>
                    <a:lumOff val="5000"/>
                  </a:schemeClr>
                </a:solidFill>
              </a:rPr>
              <a:t> external organisations. We’re here to offer advice on a variety of things from academic matters to housing,</a:t>
            </a:r>
          </a:p>
          <a:p>
            <a:pPr marL="0" indent="0">
              <a:buNone/>
            </a:pPr>
            <a:r>
              <a:rPr lang="en-GB" sz="1200" dirty="0">
                <a:solidFill>
                  <a:schemeClr val="tx1">
                    <a:lumMod val="95000"/>
                    <a:lumOff val="5000"/>
                  </a:schemeClr>
                </a:solidFill>
              </a:rPr>
              <a:t>as well as giving you the opportunities to do what you love doing through our clubs, societies and sport teams.</a:t>
            </a:r>
          </a:p>
          <a:p>
            <a:pPr marL="0" indent="0">
              <a:buNone/>
            </a:pPr>
            <a:endParaRPr lang="en-GB" sz="1200" dirty="0">
              <a:solidFill>
                <a:schemeClr val="tx1">
                  <a:lumMod val="95000"/>
                  <a:lumOff val="5000"/>
                </a:schemeClr>
              </a:solidFill>
            </a:endParaRPr>
          </a:p>
          <a:p>
            <a:pPr marL="0" indent="0">
              <a:buNone/>
            </a:pPr>
            <a:r>
              <a:rPr lang="en-GB" sz="1200" dirty="0">
                <a:solidFill>
                  <a:schemeClr val="tx1">
                    <a:lumMod val="95000"/>
                    <a:lumOff val="5000"/>
                  </a:schemeClr>
                </a:solidFill>
              </a:rPr>
              <a:t>Here at LHSU We are part of a rich and proud history deeply caring about creating a sense of belonging and caring for </a:t>
            </a:r>
          </a:p>
          <a:p>
            <a:pPr marL="0" indent="0">
              <a:buNone/>
            </a:pPr>
            <a:r>
              <a:rPr lang="en-GB" sz="1200" dirty="0">
                <a:solidFill>
                  <a:schemeClr val="tx1">
                    <a:lumMod val="95000"/>
                    <a:lumOff val="5000"/>
                  </a:schemeClr>
                </a:solidFill>
              </a:rPr>
              <a:t>students. As of the day you enrolled here at Liverpool Hope University, you became a part of our SU.</a:t>
            </a:r>
          </a:p>
          <a:p>
            <a:pPr marL="0" indent="0">
              <a:buNone/>
            </a:pPr>
            <a:endParaRPr lang="en-GB" sz="1200" dirty="0">
              <a:solidFill>
                <a:schemeClr val="tx1">
                  <a:lumMod val="95000"/>
                  <a:lumOff val="5000"/>
                </a:schemeClr>
              </a:solidFill>
            </a:endParaRPr>
          </a:p>
          <a:p>
            <a:pPr marL="0" indent="0">
              <a:buNone/>
            </a:pPr>
            <a:r>
              <a:rPr lang="en-GB" sz="1200" dirty="0">
                <a:solidFill>
                  <a:schemeClr val="tx1">
                    <a:lumMod val="95000"/>
                    <a:lumOff val="5000"/>
                  </a:schemeClr>
                </a:solidFill>
              </a:rPr>
              <a:t>My aim is to ensure our members have the skills and capabilities they need to fulfil their potential; that they have </a:t>
            </a:r>
          </a:p>
          <a:p>
            <a:pPr marL="0" indent="0">
              <a:buNone/>
            </a:pPr>
            <a:r>
              <a:rPr lang="en-GB" sz="1200" dirty="0">
                <a:solidFill>
                  <a:schemeClr val="tx1">
                    <a:lumMod val="95000"/>
                    <a:lumOff val="5000"/>
                  </a:schemeClr>
                </a:solidFill>
              </a:rPr>
              <a:t>memorable experiences and seize opportunities whilst at Liverpool Hope and that they are able to take advantage</a:t>
            </a:r>
          </a:p>
          <a:p>
            <a:pPr marL="0" indent="0">
              <a:buNone/>
            </a:pPr>
            <a:r>
              <a:rPr lang="en-GB" sz="1200" dirty="0">
                <a:solidFill>
                  <a:schemeClr val="tx1">
                    <a:lumMod val="95000"/>
                    <a:lumOff val="5000"/>
                  </a:schemeClr>
                </a:solidFill>
              </a:rPr>
              <a:t> of opportunities which will enhance their employability.</a:t>
            </a:r>
          </a:p>
          <a:p>
            <a:pPr marL="0" indent="0">
              <a:buNone/>
            </a:pPr>
            <a:endParaRPr lang="en-GB" sz="1200" dirty="0">
              <a:solidFill>
                <a:schemeClr val="tx1">
                  <a:lumMod val="95000"/>
                  <a:lumOff val="5000"/>
                </a:schemeClr>
              </a:solidFill>
            </a:endParaRPr>
          </a:p>
          <a:p>
            <a:pPr marL="0" indent="0">
              <a:buNone/>
            </a:pPr>
            <a:r>
              <a:rPr lang="en-GB" sz="1200" dirty="0">
                <a:solidFill>
                  <a:schemeClr val="tx1">
                    <a:lumMod val="95000"/>
                    <a:lumOff val="5000"/>
                  </a:schemeClr>
                </a:solidFill>
              </a:rPr>
              <a:t>I look forward to the year ahead and working with all of our students. Remember the Students Union is here for you,</a:t>
            </a:r>
          </a:p>
          <a:p>
            <a:pPr marL="0" indent="0">
              <a:buNone/>
            </a:pPr>
            <a:r>
              <a:rPr lang="en-GB" sz="1200" dirty="0">
                <a:solidFill>
                  <a:schemeClr val="tx1">
                    <a:lumMod val="95000"/>
                    <a:lumOff val="5000"/>
                  </a:schemeClr>
                </a:solidFill>
              </a:rPr>
              <a:t> please get in touch with us if you require anything.</a:t>
            </a:r>
          </a:p>
        </p:txBody>
      </p:sp>
    </p:spTree>
    <p:extLst>
      <p:ext uri="{BB962C8B-B14F-4D97-AF65-F5344CB8AC3E}">
        <p14:creationId xmlns:p14="http://schemas.microsoft.com/office/powerpoint/2010/main" val="5826818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C9BA72-5E29-4015-AC35-718EE0A0CB7F}"/>
              </a:ext>
            </a:extLst>
          </p:cNvPr>
          <p:cNvSpPr>
            <a:spLocks noGrp="1"/>
          </p:cNvSpPr>
          <p:nvPr>
            <p:ph type="title"/>
          </p:nvPr>
        </p:nvSpPr>
        <p:spPr/>
        <p:txBody>
          <a:bodyPr/>
          <a:lstStyle/>
          <a:p>
            <a:r>
              <a:rPr lang="en-GB" dirty="0">
                <a:solidFill>
                  <a:schemeClr val="tx1"/>
                </a:solidFill>
              </a:rPr>
              <a:t>Contact us</a:t>
            </a:r>
          </a:p>
        </p:txBody>
      </p:sp>
      <p:sp>
        <p:nvSpPr>
          <p:cNvPr id="3" name="Content Placeholder 2">
            <a:extLst>
              <a:ext uri="{FF2B5EF4-FFF2-40B4-BE49-F238E27FC236}">
                <a16:creationId xmlns:a16="http://schemas.microsoft.com/office/drawing/2014/main" xmlns="" id="{351A9D1F-E9DF-4EA8-AB85-274EF8D4CDDD}"/>
              </a:ext>
            </a:extLst>
          </p:cNvPr>
          <p:cNvSpPr>
            <a:spLocks noGrp="1"/>
          </p:cNvSpPr>
          <p:nvPr>
            <p:ph idx="1"/>
          </p:nvPr>
        </p:nvSpPr>
        <p:spPr/>
        <p:txBody>
          <a:bodyPr/>
          <a:lstStyle/>
          <a:p>
            <a:pPr marL="45720" indent="0">
              <a:buNone/>
            </a:pPr>
            <a:r>
              <a:rPr lang="en-GB" dirty="0">
                <a:solidFill>
                  <a:schemeClr val="tx1"/>
                </a:solidFill>
              </a:rPr>
              <a:t>Come and visit us in the Lecture Theatre Complex at Hope Park or in the Student’s Union space at Creative campus.</a:t>
            </a:r>
          </a:p>
          <a:p>
            <a:pPr marL="45720" indent="0">
              <a:buNone/>
            </a:pPr>
            <a:r>
              <a:rPr lang="en-GB" dirty="0">
                <a:solidFill>
                  <a:schemeClr val="tx1"/>
                </a:solidFill>
                <a:hlinkClick r:id="rId2">
                  <a:extLst>
                    <a:ext uri="{A12FA001-AC4F-418D-AE19-62706E023703}">
                      <ahyp:hlinkClr xmlns:ahyp="http://schemas.microsoft.com/office/drawing/2018/hyperlinkcolor" xmlns="" val="tx"/>
                    </a:ext>
                  </a:extLst>
                </a:hlinkClick>
              </a:rPr>
              <a:t>www.hopesu.com</a:t>
            </a:r>
            <a:endParaRPr lang="en-GB" dirty="0">
              <a:solidFill>
                <a:schemeClr val="tx1"/>
              </a:solidFill>
            </a:endParaRPr>
          </a:p>
          <a:p>
            <a:pPr marL="45720" indent="0">
              <a:buNone/>
            </a:pPr>
            <a:r>
              <a:rPr lang="en-GB" dirty="0">
                <a:solidFill>
                  <a:schemeClr val="tx1"/>
                </a:solidFill>
              </a:rPr>
              <a:t>E:union@hope.ac.uk</a:t>
            </a:r>
          </a:p>
          <a:p>
            <a:pPr marL="45720" indent="0">
              <a:buNone/>
            </a:pPr>
            <a:r>
              <a:rPr lang="en-GB" dirty="0">
                <a:solidFill>
                  <a:schemeClr val="tx1"/>
                </a:solidFill>
              </a:rPr>
              <a:t>T:0151 291 3707</a:t>
            </a:r>
          </a:p>
          <a:p>
            <a:pPr marL="45720" indent="0">
              <a:buNone/>
            </a:pPr>
            <a:r>
              <a:rPr lang="en-GB" dirty="0">
                <a:solidFill>
                  <a:schemeClr val="tx1"/>
                </a:solidFill>
              </a:rPr>
              <a:t>Twitter @</a:t>
            </a:r>
            <a:r>
              <a:rPr lang="en-GB" dirty="0" err="1">
                <a:solidFill>
                  <a:schemeClr val="tx1"/>
                </a:solidFill>
              </a:rPr>
              <a:t>Liverpoolhopesu</a:t>
            </a:r>
            <a:endParaRPr lang="en-GB" dirty="0">
              <a:solidFill>
                <a:schemeClr val="tx1"/>
              </a:solidFill>
            </a:endParaRPr>
          </a:p>
          <a:p>
            <a:pPr marL="45720" indent="0">
              <a:buNone/>
            </a:pPr>
            <a:r>
              <a:rPr lang="en-GB" dirty="0">
                <a:solidFill>
                  <a:schemeClr val="tx1"/>
                </a:solidFill>
              </a:rPr>
              <a:t>Facebook @</a:t>
            </a:r>
            <a:r>
              <a:rPr lang="en-GB" dirty="0" err="1">
                <a:solidFill>
                  <a:schemeClr val="tx1"/>
                </a:solidFill>
              </a:rPr>
              <a:t>Liverpoolhopesu</a:t>
            </a:r>
            <a:endParaRPr lang="en-GB" dirty="0">
              <a:solidFill>
                <a:schemeClr val="tx1"/>
              </a:solidFill>
            </a:endParaRPr>
          </a:p>
          <a:p>
            <a:pPr marL="45720" indent="0">
              <a:buNone/>
            </a:pPr>
            <a:r>
              <a:rPr lang="en-GB" dirty="0">
                <a:solidFill>
                  <a:schemeClr val="tx1"/>
                </a:solidFill>
              </a:rPr>
              <a:t>Instagram @</a:t>
            </a:r>
            <a:r>
              <a:rPr lang="en-GB" dirty="0" err="1">
                <a:solidFill>
                  <a:schemeClr val="tx1"/>
                </a:solidFill>
              </a:rPr>
              <a:t>Liverpoolhopesu</a:t>
            </a:r>
            <a:endParaRPr lang="en-GB" dirty="0">
              <a:solidFill>
                <a:schemeClr val="tx1"/>
              </a:solidFill>
            </a:endParaRPr>
          </a:p>
          <a:p>
            <a:endParaRPr lang="en-GB" dirty="0"/>
          </a:p>
        </p:txBody>
      </p:sp>
      <p:pic>
        <p:nvPicPr>
          <p:cNvPr id="4" name="Picture 3">
            <a:extLst>
              <a:ext uri="{FF2B5EF4-FFF2-40B4-BE49-F238E27FC236}">
                <a16:creationId xmlns:a16="http://schemas.microsoft.com/office/drawing/2014/main" xmlns="" id="{E0599815-40D7-41EC-85B9-9AA3712474BA}"/>
              </a:ext>
            </a:extLst>
          </p:cNvPr>
          <p:cNvPicPr>
            <a:picLocks noChangeAspect="1"/>
          </p:cNvPicPr>
          <p:nvPr/>
        </p:nvPicPr>
        <p:blipFill>
          <a:blip r:embed="rId3"/>
          <a:stretch>
            <a:fillRect/>
          </a:stretch>
        </p:blipFill>
        <p:spPr>
          <a:xfrm>
            <a:off x="10725144" y="5021133"/>
            <a:ext cx="1176630" cy="1585097"/>
          </a:xfrm>
          <a:prstGeom prst="rect">
            <a:avLst/>
          </a:prstGeom>
        </p:spPr>
      </p:pic>
    </p:spTree>
    <p:extLst>
      <p:ext uri="{BB962C8B-B14F-4D97-AF65-F5344CB8AC3E}">
        <p14:creationId xmlns:p14="http://schemas.microsoft.com/office/powerpoint/2010/main" val="866674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B6B59B-3038-49C5-9738-E25E9FF7F030}"/>
              </a:ext>
            </a:extLst>
          </p:cNvPr>
          <p:cNvSpPr>
            <a:spLocks noGrp="1"/>
          </p:cNvSpPr>
          <p:nvPr>
            <p:ph type="title"/>
          </p:nvPr>
        </p:nvSpPr>
        <p:spPr>
          <a:xfrm>
            <a:off x="174813" y="99676"/>
            <a:ext cx="9875520" cy="1356360"/>
          </a:xfrm>
        </p:spPr>
        <p:txBody>
          <a:bodyPr>
            <a:normAutofit/>
          </a:bodyPr>
          <a:lstStyle/>
          <a:p>
            <a:r>
              <a:rPr lang="en-GB" sz="3600" b="1" dirty="0">
                <a:solidFill>
                  <a:schemeClr val="tx1">
                    <a:lumMod val="95000"/>
                    <a:lumOff val="5000"/>
                  </a:schemeClr>
                </a:solidFill>
              </a:rPr>
              <a:t>Your Student Officer 2020/21 are:</a:t>
            </a:r>
            <a:endParaRPr lang="en-GB" sz="4000" b="1" dirty="0">
              <a:solidFill>
                <a:schemeClr val="tx1">
                  <a:lumMod val="95000"/>
                  <a:lumOff val="5000"/>
                </a:schemeClr>
              </a:solidFill>
            </a:endParaRPr>
          </a:p>
        </p:txBody>
      </p:sp>
      <p:sp>
        <p:nvSpPr>
          <p:cNvPr id="3" name="Content Placeholder 2">
            <a:extLst>
              <a:ext uri="{FF2B5EF4-FFF2-40B4-BE49-F238E27FC236}">
                <a16:creationId xmlns:a16="http://schemas.microsoft.com/office/drawing/2014/main" xmlns="" id="{981A939C-8A36-4817-9A86-BC896184A2B3}"/>
              </a:ext>
            </a:extLst>
          </p:cNvPr>
          <p:cNvSpPr>
            <a:spLocks noGrp="1"/>
          </p:cNvSpPr>
          <p:nvPr>
            <p:ph idx="1"/>
          </p:nvPr>
        </p:nvSpPr>
        <p:spPr>
          <a:xfrm>
            <a:off x="736899" y="1728806"/>
            <a:ext cx="10515600" cy="4351338"/>
          </a:xfrm>
        </p:spPr>
        <p:txBody>
          <a:bodyPr/>
          <a:lstStyle/>
          <a:p>
            <a:r>
              <a:rPr lang="en-GB" dirty="0">
                <a:solidFill>
                  <a:schemeClr val="tx1">
                    <a:lumMod val="95000"/>
                    <a:lumOff val="5000"/>
                  </a:schemeClr>
                </a:solidFill>
              </a:rPr>
              <a:t>President – Harry Pearce</a:t>
            </a:r>
          </a:p>
          <a:p>
            <a:endParaRPr lang="en-GB" dirty="0">
              <a:solidFill>
                <a:schemeClr val="tx1">
                  <a:lumMod val="95000"/>
                  <a:lumOff val="5000"/>
                </a:schemeClr>
              </a:solidFill>
            </a:endParaRPr>
          </a:p>
          <a:p>
            <a:endParaRPr lang="en-GB" dirty="0">
              <a:solidFill>
                <a:schemeClr val="tx1">
                  <a:lumMod val="95000"/>
                  <a:lumOff val="5000"/>
                </a:schemeClr>
              </a:solidFill>
            </a:endParaRPr>
          </a:p>
          <a:p>
            <a:r>
              <a:rPr lang="en-GB" dirty="0">
                <a:solidFill>
                  <a:schemeClr val="tx1">
                    <a:lumMod val="95000"/>
                    <a:lumOff val="5000"/>
                  </a:schemeClr>
                </a:solidFill>
              </a:rPr>
              <a:t>Vice President Welfare and Community – Sally Wills</a:t>
            </a:r>
          </a:p>
          <a:p>
            <a:endParaRPr lang="en-GB" dirty="0">
              <a:solidFill>
                <a:schemeClr val="tx1">
                  <a:lumMod val="95000"/>
                  <a:lumOff val="5000"/>
                </a:schemeClr>
              </a:solidFill>
            </a:endParaRPr>
          </a:p>
          <a:p>
            <a:endParaRPr lang="en-GB" dirty="0">
              <a:solidFill>
                <a:schemeClr val="tx1">
                  <a:lumMod val="95000"/>
                  <a:lumOff val="5000"/>
                </a:schemeClr>
              </a:solidFill>
            </a:endParaRPr>
          </a:p>
          <a:p>
            <a:r>
              <a:rPr lang="en-GB" dirty="0">
                <a:solidFill>
                  <a:schemeClr val="tx1">
                    <a:lumMod val="95000"/>
                    <a:lumOff val="5000"/>
                  </a:schemeClr>
                </a:solidFill>
              </a:rPr>
              <a:t>Vice President Sports and Activities – Ollie Smith</a:t>
            </a:r>
          </a:p>
          <a:p>
            <a:endParaRPr lang="en-GB" dirty="0"/>
          </a:p>
          <a:p>
            <a:endParaRPr lang="en-GB" dirty="0"/>
          </a:p>
          <a:p>
            <a:endParaRPr lang="en-GB" dirty="0"/>
          </a:p>
          <a:p>
            <a:pPr marL="0" indent="0">
              <a:buNone/>
            </a:pPr>
            <a:endParaRPr lang="en-GB" dirty="0"/>
          </a:p>
        </p:txBody>
      </p:sp>
      <p:pic>
        <p:nvPicPr>
          <p:cNvPr id="5" name="Picture 4">
            <a:extLst>
              <a:ext uri="{FF2B5EF4-FFF2-40B4-BE49-F238E27FC236}">
                <a16:creationId xmlns:a16="http://schemas.microsoft.com/office/drawing/2014/main" xmlns="" id="{36C979AA-16B1-437E-8EC6-7F91F30A4D7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993" t="16792" r="23909" b="17325"/>
          <a:stretch/>
        </p:blipFill>
        <p:spPr>
          <a:xfrm>
            <a:off x="10764549" y="5013062"/>
            <a:ext cx="1178501" cy="1581375"/>
          </a:xfrm>
          <a:prstGeom prst="rect">
            <a:avLst/>
          </a:prstGeom>
        </p:spPr>
      </p:pic>
      <p:pic>
        <p:nvPicPr>
          <p:cNvPr id="6" name="Picture 5">
            <a:extLst>
              <a:ext uri="{FF2B5EF4-FFF2-40B4-BE49-F238E27FC236}">
                <a16:creationId xmlns:a16="http://schemas.microsoft.com/office/drawing/2014/main" xmlns="" id="{8DCFE332-1DB7-42B8-B707-FC7E05ACF1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8170" y="4528970"/>
            <a:ext cx="2088793" cy="1742738"/>
          </a:xfrm>
          <a:prstGeom prst="rect">
            <a:avLst/>
          </a:prstGeom>
        </p:spPr>
      </p:pic>
      <p:pic>
        <p:nvPicPr>
          <p:cNvPr id="8" name="Picture 7">
            <a:extLst>
              <a:ext uri="{FF2B5EF4-FFF2-40B4-BE49-F238E27FC236}">
                <a16:creationId xmlns:a16="http://schemas.microsoft.com/office/drawing/2014/main" xmlns="" id="{221837F1-8F9D-4900-AE61-C6E0FEF38B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7043" y="2452788"/>
            <a:ext cx="2057308" cy="1742739"/>
          </a:xfrm>
          <a:prstGeom prst="rect">
            <a:avLst/>
          </a:prstGeom>
        </p:spPr>
      </p:pic>
      <p:pic>
        <p:nvPicPr>
          <p:cNvPr id="10" name="Picture 9">
            <a:extLst>
              <a:ext uri="{FF2B5EF4-FFF2-40B4-BE49-F238E27FC236}">
                <a16:creationId xmlns:a16="http://schemas.microsoft.com/office/drawing/2014/main" xmlns="" id="{8B1A08A9-220C-476D-90CD-5531E3DE14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5501" y="1074663"/>
            <a:ext cx="1969198" cy="1671711"/>
          </a:xfrm>
          <a:prstGeom prst="rect">
            <a:avLst/>
          </a:prstGeom>
        </p:spPr>
      </p:pic>
    </p:spTree>
    <p:extLst>
      <p:ext uri="{BB962C8B-B14F-4D97-AF65-F5344CB8AC3E}">
        <p14:creationId xmlns:p14="http://schemas.microsoft.com/office/powerpoint/2010/main" val="1918157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77DE43B-6C95-4A65-AADA-8E1D170151CF}"/>
              </a:ext>
            </a:extLst>
          </p:cNvPr>
          <p:cNvPicPr>
            <a:picLocks noChangeAspect="1"/>
          </p:cNvPicPr>
          <p:nvPr/>
        </p:nvPicPr>
        <p:blipFill>
          <a:blip r:embed="rId2"/>
          <a:stretch>
            <a:fillRect/>
          </a:stretch>
        </p:blipFill>
        <p:spPr>
          <a:xfrm>
            <a:off x="10768174" y="5034181"/>
            <a:ext cx="1176630" cy="1585097"/>
          </a:xfrm>
          <a:prstGeom prst="rect">
            <a:avLst/>
          </a:prstGeom>
        </p:spPr>
      </p:pic>
      <p:sp>
        <p:nvSpPr>
          <p:cNvPr id="2" name="Title 1">
            <a:extLst>
              <a:ext uri="{FF2B5EF4-FFF2-40B4-BE49-F238E27FC236}">
                <a16:creationId xmlns:a16="http://schemas.microsoft.com/office/drawing/2014/main" xmlns="" id="{DF48149E-0EB8-4C3F-87EE-C6B96268F335}"/>
              </a:ext>
            </a:extLst>
          </p:cNvPr>
          <p:cNvSpPr>
            <a:spLocks noGrp="1"/>
          </p:cNvSpPr>
          <p:nvPr>
            <p:ph type="title"/>
          </p:nvPr>
        </p:nvSpPr>
        <p:spPr>
          <a:xfrm>
            <a:off x="1158240" y="365125"/>
            <a:ext cx="9875520" cy="1356360"/>
          </a:xfrm>
        </p:spPr>
        <p:txBody>
          <a:bodyPr/>
          <a:lstStyle/>
          <a:p>
            <a:r>
              <a:rPr lang="en-GB" b="1" dirty="0">
                <a:solidFill>
                  <a:schemeClr val="tx1">
                    <a:lumMod val="95000"/>
                    <a:lumOff val="5000"/>
                  </a:schemeClr>
                </a:solidFill>
              </a:rPr>
              <a:t>Campaigns this year</a:t>
            </a:r>
          </a:p>
        </p:txBody>
      </p:sp>
      <p:sp>
        <p:nvSpPr>
          <p:cNvPr id="3" name="Content Placeholder 2">
            <a:extLst>
              <a:ext uri="{FF2B5EF4-FFF2-40B4-BE49-F238E27FC236}">
                <a16:creationId xmlns:a16="http://schemas.microsoft.com/office/drawing/2014/main" xmlns="" id="{EC40BBDF-A986-4095-A612-3981099EAD28}"/>
              </a:ext>
            </a:extLst>
          </p:cNvPr>
          <p:cNvSpPr>
            <a:spLocks noGrp="1"/>
          </p:cNvSpPr>
          <p:nvPr>
            <p:ph idx="1"/>
          </p:nvPr>
        </p:nvSpPr>
        <p:spPr>
          <a:xfrm>
            <a:off x="247196" y="1432633"/>
            <a:ext cx="12192000" cy="4802187"/>
          </a:xfrm>
        </p:spPr>
        <p:txBody>
          <a:bodyPr>
            <a:normAutofit/>
          </a:bodyPr>
          <a:lstStyle/>
          <a:p>
            <a:pPr marL="45720" indent="0">
              <a:buNone/>
            </a:pPr>
            <a:r>
              <a:rPr lang="en-GB" dirty="0">
                <a:solidFill>
                  <a:schemeClr val="tx1">
                    <a:lumMod val="95000"/>
                    <a:lumOff val="5000"/>
                  </a:schemeClr>
                </a:solidFill>
              </a:rPr>
              <a:t>Harry  (President)</a:t>
            </a:r>
          </a:p>
          <a:p>
            <a:pPr marL="45720" indent="0">
              <a:buNone/>
            </a:pPr>
            <a:endParaRPr lang="en-GB" dirty="0">
              <a:solidFill>
                <a:schemeClr val="tx1">
                  <a:lumMod val="95000"/>
                  <a:lumOff val="5000"/>
                </a:schemeClr>
              </a:solidFill>
            </a:endParaRPr>
          </a:p>
          <a:p>
            <a:pPr marL="45720" indent="0">
              <a:buNone/>
            </a:pPr>
            <a:r>
              <a:rPr lang="en-GB" b="1" u="sng" dirty="0">
                <a:solidFill>
                  <a:schemeClr val="tx1">
                    <a:lumMod val="95000"/>
                    <a:lumOff val="5000"/>
                  </a:schemeClr>
                </a:solidFill>
              </a:rPr>
              <a:t>Top five manifesto points: </a:t>
            </a:r>
            <a:endParaRPr lang="en-GB" dirty="0">
              <a:solidFill>
                <a:schemeClr val="tx1">
                  <a:lumMod val="95000"/>
                  <a:lumOff val="5000"/>
                </a:schemeClr>
              </a:solidFill>
            </a:endParaRPr>
          </a:p>
          <a:p>
            <a:pPr lvl="0"/>
            <a:r>
              <a:rPr lang="en-GB" sz="2000" dirty="0">
                <a:solidFill>
                  <a:schemeClr val="tx1">
                    <a:lumMod val="95000"/>
                    <a:lumOff val="5000"/>
                  </a:schemeClr>
                </a:solidFill>
              </a:rPr>
              <a:t>Working on a more inclusive education for all. Continuing the work, the union has already done on this. </a:t>
            </a:r>
          </a:p>
          <a:p>
            <a:pPr lvl="0"/>
            <a:r>
              <a:rPr lang="en-GB" sz="2000" dirty="0">
                <a:solidFill>
                  <a:schemeClr val="tx1">
                    <a:lumMod val="95000"/>
                    <a:lumOff val="5000"/>
                  </a:schemeClr>
                </a:solidFill>
              </a:rPr>
              <a:t>Creating more opportunities for commuting, exchange and mature students.</a:t>
            </a:r>
          </a:p>
          <a:p>
            <a:pPr lvl="0"/>
            <a:r>
              <a:rPr lang="en-GB" sz="2000" dirty="0">
                <a:solidFill>
                  <a:schemeClr val="tx1">
                    <a:lumMod val="95000"/>
                    <a:lumOff val="5000"/>
                  </a:schemeClr>
                </a:solidFill>
              </a:rPr>
              <a:t>Expanding the role of some course reps to take on welfare/ buddying responsibilities in particular with people from different levels of study. </a:t>
            </a:r>
          </a:p>
          <a:p>
            <a:pPr lvl="0"/>
            <a:r>
              <a:rPr lang="en-GB" sz="2000" dirty="0">
                <a:solidFill>
                  <a:schemeClr val="tx1">
                    <a:lumMod val="95000"/>
                    <a:lumOff val="5000"/>
                  </a:schemeClr>
                </a:solidFill>
              </a:rPr>
              <a:t>Working on ensuring that all students get enough opportunities to develop personal skills while at university. Skills such as leadership, resilience, organisation etc. </a:t>
            </a:r>
          </a:p>
          <a:p>
            <a:pPr lvl="0"/>
            <a:r>
              <a:rPr lang="en-GB" sz="2000" dirty="0">
                <a:solidFill>
                  <a:schemeClr val="tx1">
                    <a:lumMod val="95000"/>
                    <a:lumOff val="5000"/>
                  </a:schemeClr>
                </a:solidFill>
              </a:rPr>
              <a:t>Show support and encourage the SU to get involved with competitions ran within the university such as the business departments young enterprise competition. </a:t>
            </a:r>
          </a:p>
          <a:p>
            <a:endParaRPr lang="en-GB" dirty="0"/>
          </a:p>
        </p:txBody>
      </p:sp>
    </p:spTree>
    <p:extLst>
      <p:ext uri="{BB962C8B-B14F-4D97-AF65-F5344CB8AC3E}">
        <p14:creationId xmlns:p14="http://schemas.microsoft.com/office/powerpoint/2010/main" val="508623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32B530D-6043-413E-A51C-95526389DE50}"/>
              </a:ext>
            </a:extLst>
          </p:cNvPr>
          <p:cNvPicPr>
            <a:picLocks noChangeAspect="1"/>
          </p:cNvPicPr>
          <p:nvPr/>
        </p:nvPicPr>
        <p:blipFill>
          <a:blip r:embed="rId2"/>
          <a:stretch>
            <a:fillRect/>
          </a:stretch>
        </p:blipFill>
        <p:spPr>
          <a:xfrm>
            <a:off x="10746429" y="5050578"/>
            <a:ext cx="1176630" cy="1585097"/>
          </a:xfrm>
          <a:prstGeom prst="rect">
            <a:avLst/>
          </a:prstGeom>
        </p:spPr>
      </p:pic>
      <p:sp>
        <p:nvSpPr>
          <p:cNvPr id="2" name="Title 1">
            <a:extLst>
              <a:ext uri="{FF2B5EF4-FFF2-40B4-BE49-F238E27FC236}">
                <a16:creationId xmlns:a16="http://schemas.microsoft.com/office/drawing/2014/main" xmlns="" id="{9A5A8B30-5801-408D-94F0-AC4211B2E962}"/>
              </a:ext>
            </a:extLst>
          </p:cNvPr>
          <p:cNvSpPr>
            <a:spLocks noGrp="1"/>
          </p:cNvSpPr>
          <p:nvPr>
            <p:ph type="title"/>
          </p:nvPr>
        </p:nvSpPr>
        <p:spPr>
          <a:xfrm>
            <a:off x="268940" y="222325"/>
            <a:ext cx="11226374" cy="1151702"/>
          </a:xfrm>
        </p:spPr>
        <p:txBody>
          <a:bodyPr/>
          <a:lstStyle/>
          <a:p>
            <a:r>
              <a:rPr lang="en-GB" b="1" dirty="0">
                <a:solidFill>
                  <a:schemeClr val="tx1">
                    <a:lumMod val="95000"/>
                    <a:lumOff val="5000"/>
                  </a:schemeClr>
                </a:solidFill>
              </a:rPr>
              <a:t>Sally - Vice President Welfare &amp; Community</a:t>
            </a:r>
          </a:p>
        </p:txBody>
      </p:sp>
      <p:sp>
        <p:nvSpPr>
          <p:cNvPr id="3" name="Content Placeholder 2">
            <a:extLst>
              <a:ext uri="{FF2B5EF4-FFF2-40B4-BE49-F238E27FC236}">
                <a16:creationId xmlns:a16="http://schemas.microsoft.com/office/drawing/2014/main" xmlns="" id="{D5CD1A43-14FC-46B4-98F8-82B4900808B8}"/>
              </a:ext>
            </a:extLst>
          </p:cNvPr>
          <p:cNvSpPr>
            <a:spLocks noGrp="1"/>
          </p:cNvSpPr>
          <p:nvPr>
            <p:ph idx="1"/>
          </p:nvPr>
        </p:nvSpPr>
        <p:spPr>
          <a:xfrm>
            <a:off x="268940" y="1188969"/>
            <a:ext cx="11564471" cy="5157401"/>
          </a:xfrm>
        </p:spPr>
        <p:txBody>
          <a:bodyPr>
            <a:noAutofit/>
          </a:bodyPr>
          <a:lstStyle/>
          <a:p>
            <a:pPr marL="0" indent="0">
              <a:buNone/>
            </a:pPr>
            <a:r>
              <a:rPr lang="en-GB" sz="1550" dirty="0">
                <a:solidFill>
                  <a:schemeClr val="tx1">
                    <a:lumMod val="95000"/>
                    <a:lumOff val="5000"/>
                  </a:schemeClr>
                </a:solidFill>
              </a:rPr>
              <a:t>Hi I'm Sally, your Vice President Welfare and Community 20/21. My role puts me at the forefront of your well-being concerns &amp; to bridge the gap between Hope and the local community.</a:t>
            </a:r>
            <a:br>
              <a:rPr lang="en-GB" sz="1550" dirty="0">
                <a:solidFill>
                  <a:schemeClr val="tx1">
                    <a:lumMod val="95000"/>
                    <a:lumOff val="5000"/>
                  </a:schemeClr>
                </a:solidFill>
              </a:rPr>
            </a:br>
            <a:r>
              <a:rPr lang="en-GB" sz="1550" dirty="0">
                <a:solidFill>
                  <a:schemeClr val="tx1">
                    <a:lumMod val="95000"/>
                    <a:lumOff val="5000"/>
                  </a:schemeClr>
                </a:solidFill>
              </a:rPr>
              <a:t/>
            </a:r>
            <a:br>
              <a:rPr lang="en-GB" sz="1550" dirty="0">
                <a:solidFill>
                  <a:schemeClr val="tx1">
                    <a:lumMod val="95000"/>
                    <a:lumOff val="5000"/>
                  </a:schemeClr>
                </a:solidFill>
              </a:rPr>
            </a:br>
            <a:r>
              <a:rPr lang="en-GB" sz="1550" dirty="0">
                <a:solidFill>
                  <a:schemeClr val="tx1">
                    <a:lumMod val="95000"/>
                    <a:lumOff val="5000"/>
                  </a:schemeClr>
                </a:solidFill>
              </a:rPr>
              <a:t>During my three years of study as a (BA) Fine Art student, I found that my practise often focused on raising awareness and challenging social issues. Naturally, this led to a hands on role, campaigning for change locally with a particular focus on environmental concerns. My officer role allows me to continue and apply my passion to improving student experience here at Hope.</a:t>
            </a:r>
            <a:br>
              <a:rPr lang="en-GB" sz="1550" dirty="0">
                <a:solidFill>
                  <a:schemeClr val="tx1">
                    <a:lumMod val="95000"/>
                    <a:lumOff val="5000"/>
                  </a:schemeClr>
                </a:solidFill>
              </a:rPr>
            </a:br>
            <a:r>
              <a:rPr lang="en-GB" sz="1550" dirty="0">
                <a:solidFill>
                  <a:schemeClr val="tx1">
                    <a:lumMod val="95000"/>
                    <a:lumOff val="5000"/>
                  </a:schemeClr>
                </a:solidFill>
              </a:rPr>
              <a:t/>
            </a:r>
            <a:br>
              <a:rPr lang="en-GB" sz="1550" dirty="0">
                <a:solidFill>
                  <a:schemeClr val="tx1">
                    <a:lumMod val="95000"/>
                    <a:lumOff val="5000"/>
                  </a:schemeClr>
                </a:solidFill>
              </a:rPr>
            </a:br>
            <a:r>
              <a:rPr lang="en-GB" sz="1550" dirty="0">
                <a:solidFill>
                  <a:schemeClr val="tx1">
                    <a:lumMod val="95000"/>
                    <a:lumOff val="5000"/>
                  </a:schemeClr>
                </a:solidFill>
              </a:rPr>
              <a:t>My particular aims are to build partnerships with local charities, which will provide students with personal development opportunities via volunteering and educational workshops. Giving students the chance to make a difference in areas that most concern them, which will have a wider community impact.</a:t>
            </a:r>
            <a:br>
              <a:rPr lang="en-GB" sz="1550" dirty="0">
                <a:solidFill>
                  <a:schemeClr val="tx1">
                    <a:lumMod val="95000"/>
                    <a:lumOff val="5000"/>
                  </a:schemeClr>
                </a:solidFill>
              </a:rPr>
            </a:br>
            <a:r>
              <a:rPr lang="en-GB" sz="1550" dirty="0">
                <a:solidFill>
                  <a:schemeClr val="tx1">
                    <a:lumMod val="95000"/>
                    <a:lumOff val="5000"/>
                  </a:schemeClr>
                </a:solidFill>
              </a:rPr>
              <a:t/>
            </a:r>
            <a:br>
              <a:rPr lang="en-GB" sz="1550" dirty="0">
                <a:solidFill>
                  <a:schemeClr val="tx1">
                    <a:lumMod val="95000"/>
                    <a:lumOff val="5000"/>
                  </a:schemeClr>
                </a:solidFill>
              </a:rPr>
            </a:br>
            <a:r>
              <a:rPr lang="en-GB" sz="1550" dirty="0">
                <a:solidFill>
                  <a:schemeClr val="tx1">
                    <a:lumMod val="95000"/>
                    <a:lumOff val="5000"/>
                  </a:schemeClr>
                </a:solidFill>
              </a:rPr>
              <a:t>As well as collaborating with mental health focused charities, I want to increase in house support. Making students fully aware of what their options are from the university's mental health services, particularly to those from marginalized groups who may face isolation. Creating peer support systems will hopefully create a vigilance and stop students falling through the net. I believe mental health focus is vital this year and as a result I will undergo my own training opportunities to be more knowledgeable and aware of such issues.</a:t>
            </a:r>
            <a:br>
              <a:rPr lang="en-GB" sz="1550" dirty="0">
                <a:solidFill>
                  <a:schemeClr val="tx1">
                    <a:lumMod val="95000"/>
                    <a:lumOff val="5000"/>
                  </a:schemeClr>
                </a:solidFill>
              </a:rPr>
            </a:br>
            <a:r>
              <a:rPr lang="en-GB" sz="1550" dirty="0">
                <a:solidFill>
                  <a:schemeClr val="tx1">
                    <a:lumMod val="95000"/>
                    <a:lumOff val="5000"/>
                  </a:schemeClr>
                </a:solidFill>
              </a:rPr>
              <a:t/>
            </a:r>
            <a:br>
              <a:rPr lang="en-GB" sz="1550" dirty="0">
                <a:solidFill>
                  <a:schemeClr val="tx1">
                    <a:lumMod val="95000"/>
                    <a:lumOff val="5000"/>
                  </a:schemeClr>
                </a:solidFill>
              </a:rPr>
            </a:br>
            <a:r>
              <a:rPr lang="en-GB" sz="1550" dirty="0">
                <a:solidFill>
                  <a:schemeClr val="tx1">
                    <a:lumMod val="95000"/>
                    <a:lumOff val="5000"/>
                  </a:schemeClr>
                </a:solidFill>
              </a:rPr>
              <a:t>I will be utilizing my previous experience in climate action to address the university's environmental footprint. Making small sustainable differences day to day but ultimately reflecting on the University's impact at an institutional level.</a:t>
            </a:r>
            <a:br>
              <a:rPr lang="en-GB" sz="1550" dirty="0">
                <a:solidFill>
                  <a:schemeClr val="tx1">
                    <a:lumMod val="95000"/>
                    <a:lumOff val="5000"/>
                  </a:schemeClr>
                </a:solidFill>
              </a:rPr>
            </a:br>
            <a:r>
              <a:rPr lang="en-GB" sz="1550" dirty="0">
                <a:solidFill>
                  <a:schemeClr val="tx1">
                    <a:lumMod val="95000"/>
                    <a:lumOff val="5000"/>
                  </a:schemeClr>
                </a:solidFill>
              </a:rPr>
              <a:t/>
            </a:r>
            <a:br>
              <a:rPr lang="en-GB" sz="1550" dirty="0">
                <a:solidFill>
                  <a:schemeClr val="tx1">
                    <a:lumMod val="95000"/>
                    <a:lumOff val="5000"/>
                  </a:schemeClr>
                </a:solidFill>
              </a:rPr>
            </a:br>
            <a:r>
              <a:rPr lang="en-GB" sz="1550" dirty="0">
                <a:solidFill>
                  <a:schemeClr val="tx1">
                    <a:lumMod val="95000"/>
                    <a:lumOff val="5000"/>
                  </a:schemeClr>
                </a:solidFill>
              </a:rPr>
              <a:t>Most importantly the SU is your forum for your concerns. Please don't hesitate to get in touch with us and we are happy to work alongside you in making the change you want to see.</a:t>
            </a:r>
          </a:p>
          <a:p>
            <a:pPr marL="0" indent="0">
              <a:buNone/>
            </a:pPr>
            <a:r>
              <a:rPr lang="en-GB" sz="1550" dirty="0">
                <a:solidFill>
                  <a:schemeClr val="tx1">
                    <a:lumMod val="95000"/>
                    <a:lumOff val="5000"/>
                  </a:schemeClr>
                </a:solidFill>
              </a:rPr>
              <a:t>If you have any welfare queries please e mail </a:t>
            </a:r>
            <a:r>
              <a:rPr lang="en-GB" sz="1550" dirty="0">
                <a:solidFill>
                  <a:schemeClr val="tx1">
                    <a:lumMod val="95000"/>
                    <a:lumOff val="5000"/>
                  </a:schemeClr>
                </a:solidFill>
                <a:hlinkClick r:id="rId3">
                  <a:extLst>
                    <a:ext uri="{A12FA001-AC4F-418D-AE19-62706E023703}">
                      <ahyp:hlinkClr xmlns:ahyp="http://schemas.microsoft.com/office/drawing/2018/hyperlinkcolor" xmlns="" val="tx"/>
                    </a:ext>
                  </a:extLst>
                </a:hlinkClick>
              </a:rPr>
              <a:t>vpreswelfare@hope.ac.uk</a:t>
            </a:r>
            <a:r>
              <a:rPr lang="en-GB" sz="1550" dirty="0">
                <a:solidFill>
                  <a:schemeClr val="tx1">
                    <a:lumMod val="95000"/>
                    <a:lumOff val="5000"/>
                  </a:schemeClr>
                </a:solidFill>
              </a:rPr>
              <a:t> in the first instance. You can also reach me via Instagram @</a:t>
            </a:r>
            <a:r>
              <a:rPr lang="en-GB" sz="1550" dirty="0" err="1">
                <a:solidFill>
                  <a:schemeClr val="tx1">
                    <a:lumMod val="95000"/>
                    <a:lumOff val="5000"/>
                  </a:schemeClr>
                </a:solidFill>
              </a:rPr>
              <a:t>vpreswelfare</a:t>
            </a:r>
            <a:r>
              <a:rPr lang="en-GB" sz="1550" dirty="0">
                <a:solidFill>
                  <a:schemeClr val="tx1">
                    <a:lumMod val="95000"/>
                    <a:lumOff val="5000"/>
                  </a:schemeClr>
                </a:solidFill>
              </a:rPr>
              <a:t> and via the phone on 0151 291 365</a:t>
            </a:r>
          </a:p>
        </p:txBody>
      </p:sp>
    </p:spTree>
    <p:extLst>
      <p:ext uri="{BB962C8B-B14F-4D97-AF65-F5344CB8AC3E}">
        <p14:creationId xmlns:p14="http://schemas.microsoft.com/office/powerpoint/2010/main" val="3150015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916095-26C7-4507-9D62-0D380CBB6F5D}"/>
              </a:ext>
            </a:extLst>
          </p:cNvPr>
          <p:cNvSpPr>
            <a:spLocks noGrp="1"/>
          </p:cNvSpPr>
          <p:nvPr>
            <p:ph type="title"/>
          </p:nvPr>
        </p:nvSpPr>
        <p:spPr>
          <a:xfrm>
            <a:off x="190500" y="59360"/>
            <a:ext cx="11381590" cy="1435953"/>
          </a:xfrm>
        </p:spPr>
        <p:txBody>
          <a:bodyPr/>
          <a:lstStyle/>
          <a:p>
            <a:r>
              <a:rPr lang="en-GB" b="1" dirty="0">
                <a:solidFill>
                  <a:schemeClr val="tx1">
                    <a:lumMod val="95000"/>
                    <a:lumOff val="5000"/>
                  </a:schemeClr>
                </a:solidFill>
              </a:rPr>
              <a:t>Ollie (Vice President Sports &amp; Activities)</a:t>
            </a:r>
          </a:p>
        </p:txBody>
      </p:sp>
      <p:sp>
        <p:nvSpPr>
          <p:cNvPr id="3" name="Content Placeholder 2">
            <a:extLst>
              <a:ext uri="{FF2B5EF4-FFF2-40B4-BE49-F238E27FC236}">
                <a16:creationId xmlns:a16="http://schemas.microsoft.com/office/drawing/2014/main" xmlns="" id="{42C4CC8F-D0D0-40AF-961F-389CFC9590DF}"/>
              </a:ext>
            </a:extLst>
          </p:cNvPr>
          <p:cNvSpPr>
            <a:spLocks noGrp="1"/>
          </p:cNvSpPr>
          <p:nvPr>
            <p:ph idx="1"/>
          </p:nvPr>
        </p:nvSpPr>
        <p:spPr>
          <a:xfrm>
            <a:off x="220192" y="1118796"/>
            <a:ext cx="11751615" cy="5389581"/>
          </a:xfrm>
        </p:spPr>
        <p:txBody>
          <a:bodyPr>
            <a:noAutofit/>
          </a:bodyPr>
          <a:lstStyle/>
          <a:p>
            <a:pPr marL="0" indent="0">
              <a:buNone/>
            </a:pPr>
            <a:r>
              <a:rPr lang="en-GB" sz="1550" dirty="0">
                <a:solidFill>
                  <a:schemeClr val="tx1">
                    <a:lumMod val="95000"/>
                    <a:lumOff val="5000"/>
                  </a:schemeClr>
                </a:solidFill>
              </a:rPr>
              <a:t>Hi Guys, I am Ollie Smith, your elected Vice President of Sport &amp; Activities for 2020-2021. </a:t>
            </a:r>
          </a:p>
          <a:p>
            <a:pPr marL="0" indent="0">
              <a:buNone/>
            </a:pPr>
            <a:r>
              <a:rPr lang="en-GB" sz="1550" dirty="0">
                <a:solidFill>
                  <a:schemeClr val="tx1">
                    <a:lumMod val="95000"/>
                    <a:lumOff val="5000"/>
                  </a:schemeClr>
                </a:solidFill>
              </a:rPr>
              <a:t> </a:t>
            </a:r>
          </a:p>
          <a:p>
            <a:pPr marL="0" indent="0">
              <a:buNone/>
            </a:pPr>
            <a:r>
              <a:rPr lang="en-GB" sz="1550" dirty="0">
                <a:solidFill>
                  <a:schemeClr val="tx1">
                    <a:lumMod val="95000"/>
                    <a:lumOff val="5000"/>
                  </a:schemeClr>
                </a:solidFill>
              </a:rPr>
              <a:t>I would like to heavily focus on improving the student engagement around all campuses. I aim to achieve this through both academic and practical means, ideally students will have the opportunity to learn new skills in the class and implement these to benefit both themselves and the sport teams and societies around us. </a:t>
            </a:r>
          </a:p>
          <a:p>
            <a:pPr marL="0" indent="0">
              <a:buNone/>
            </a:pPr>
            <a:r>
              <a:rPr lang="en-GB" sz="1550" dirty="0">
                <a:solidFill>
                  <a:schemeClr val="tx1">
                    <a:lumMod val="95000"/>
                    <a:lumOff val="5000"/>
                  </a:schemeClr>
                </a:solidFill>
              </a:rPr>
              <a:t> </a:t>
            </a:r>
          </a:p>
          <a:p>
            <a:pPr marL="0" indent="0">
              <a:buNone/>
            </a:pPr>
            <a:r>
              <a:rPr lang="en-GB" sz="1550" dirty="0">
                <a:solidFill>
                  <a:schemeClr val="tx1">
                    <a:lumMod val="95000"/>
                    <a:lumOff val="5000"/>
                  </a:schemeClr>
                </a:solidFill>
              </a:rPr>
              <a:t>I have studied at this university for the previous 4 years from undergraduate through to post-grad, I feel this leaves me open to hear from anyone and everyone, whatever you may be experiencing or concerned about, I likely went through the same too!</a:t>
            </a:r>
          </a:p>
          <a:p>
            <a:pPr marL="0" indent="0">
              <a:buNone/>
            </a:pPr>
            <a:r>
              <a:rPr lang="en-GB" sz="1550" dirty="0">
                <a:solidFill>
                  <a:schemeClr val="tx1">
                    <a:lumMod val="95000"/>
                    <a:lumOff val="5000"/>
                  </a:schemeClr>
                </a:solidFill>
              </a:rPr>
              <a:t> </a:t>
            </a:r>
          </a:p>
          <a:p>
            <a:pPr marL="0" indent="0">
              <a:buNone/>
            </a:pPr>
            <a:r>
              <a:rPr lang="en-GB" sz="1550" dirty="0">
                <a:solidFill>
                  <a:schemeClr val="tx1">
                    <a:lumMod val="95000"/>
                    <a:lumOff val="5000"/>
                  </a:schemeClr>
                </a:solidFill>
              </a:rPr>
              <a:t>We have a vast array of clubs and societies here at Hope (check out the page for more info on all of them!). I was very privileged in helping run a team myself for the past few years, I hope to re-create some of the hard working and positive ethos I installed there. </a:t>
            </a:r>
          </a:p>
          <a:p>
            <a:pPr marL="0" indent="0">
              <a:buNone/>
            </a:pPr>
            <a:r>
              <a:rPr lang="en-GB" sz="1550" dirty="0">
                <a:solidFill>
                  <a:schemeClr val="tx1">
                    <a:lumMod val="95000"/>
                    <a:lumOff val="5000"/>
                  </a:schemeClr>
                </a:solidFill>
              </a:rPr>
              <a:t> </a:t>
            </a:r>
          </a:p>
          <a:p>
            <a:pPr marL="0" indent="0">
              <a:buNone/>
            </a:pPr>
            <a:r>
              <a:rPr lang="en-GB" sz="1550" dirty="0">
                <a:solidFill>
                  <a:schemeClr val="tx1">
                    <a:lumMod val="95000"/>
                    <a:lumOff val="5000"/>
                  </a:schemeClr>
                </a:solidFill>
              </a:rPr>
              <a:t>I look forward to the future, as should you. </a:t>
            </a:r>
          </a:p>
          <a:p>
            <a:pPr marL="0" indent="0">
              <a:buNone/>
            </a:pPr>
            <a:r>
              <a:rPr lang="en-GB" sz="1550" dirty="0">
                <a:solidFill>
                  <a:schemeClr val="tx1">
                    <a:lumMod val="95000"/>
                    <a:lumOff val="5000"/>
                  </a:schemeClr>
                </a:solidFill>
              </a:rPr>
              <a:t> </a:t>
            </a:r>
          </a:p>
          <a:p>
            <a:pPr marL="0" indent="0">
              <a:buNone/>
            </a:pPr>
            <a:r>
              <a:rPr lang="en-GB" sz="1550" dirty="0">
                <a:solidFill>
                  <a:schemeClr val="tx1">
                    <a:lumMod val="95000"/>
                    <a:lumOff val="5000"/>
                  </a:schemeClr>
                </a:solidFill>
                <a:hlinkClick r:id="rId2">
                  <a:extLst>
                    <a:ext uri="{A12FA001-AC4F-418D-AE19-62706E023703}">
                      <ahyp:hlinkClr xmlns:ahyp="http://schemas.microsoft.com/office/drawing/2018/hyperlinkcolor" xmlns="" val="tx"/>
                    </a:ext>
                  </a:extLst>
                </a:hlinkClick>
              </a:rPr>
              <a:t>@Ollie Smith</a:t>
            </a:r>
            <a:r>
              <a:rPr lang="en-GB" sz="1550" dirty="0">
                <a:solidFill>
                  <a:schemeClr val="tx1">
                    <a:lumMod val="95000"/>
                    <a:lumOff val="5000"/>
                  </a:schemeClr>
                </a:solidFill>
              </a:rPr>
              <a:t> @</a:t>
            </a:r>
            <a:r>
              <a:rPr lang="en-GB" sz="1550" dirty="0" err="1">
                <a:solidFill>
                  <a:schemeClr val="tx1">
                    <a:lumMod val="95000"/>
                    <a:lumOff val="5000"/>
                  </a:schemeClr>
                </a:solidFill>
              </a:rPr>
              <a:t>vpsportnactivites</a:t>
            </a:r>
            <a:r>
              <a:rPr lang="en-GB" sz="1550" dirty="0">
                <a:solidFill>
                  <a:schemeClr val="tx1">
                    <a:lumMod val="95000"/>
                    <a:lumOff val="5000"/>
                  </a:schemeClr>
                </a:solidFill>
              </a:rPr>
              <a:t> (Instagram), Ollie Smith (VP Sport) - Facebook</a:t>
            </a:r>
          </a:p>
          <a:p>
            <a:pPr marL="0" indent="0">
              <a:buNone/>
            </a:pPr>
            <a:r>
              <a:rPr lang="en-GB" sz="1550" dirty="0">
                <a:solidFill>
                  <a:schemeClr val="tx1">
                    <a:lumMod val="95000"/>
                    <a:lumOff val="5000"/>
                  </a:schemeClr>
                </a:solidFill>
              </a:rPr>
              <a:t> E-mail - vpressanda@hope.ac.uk</a:t>
            </a:r>
          </a:p>
        </p:txBody>
      </p:sp>
      <p:pic>
        <p:nvPicPr>
          <p:cNvPr id="4" name="Picture 3">
            <a:extLst>
              <a:ext uri="{FF2B5EF4-FFF2-40B4-BE49-F238E27FC236}">
                <a16:creationId xmlns:a16="http://schemas.microsoft.com/office/drawing/2014/main" xmlns="" id="{063FC734-7349-44DD-A755-1C34E81A0B28}"/>
              </a:ext>
            </a:extLst>
          </p:cNvPr>
          <p:cNvPicPr>
            <a:picLocks noChangeAspect="1"/>
          </p:cNvPicPr>
          <p:nvPr/>
        </p:nvPicPr>
        <p:blipFill>
          <a:blip r:embed="rId3"/>
          <a:stretch>
            <a:fillRect/>
          </a:stretch>
        </p:blipFill>
        <p:spPr>
          <a:xfrm>
            <a:off x="10765485" y="5056922"/>
            <a:ext cx="1176630" cy="1585097"/>
          </a:xfrm>
          <a:prstGeom prst="rect">
            <a:avLst/>
          </a:prstGeom>
        </p:spPr>
      </p:pic>
    </p:spTree>
    <p:extLst>
      <p:ext uri="{BB962C8B-B14F-4D97-AF65-F5344CB8AC3E}">
        <p14:creationId xmlns:p14="http://schemas.microsoft.com/office/powerpoint/2010/main" val="3729428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6479ACCA-B199-43E0-AC5F-BF865BEFD0C1}"/>
              </a:ext>
            </a:extLst>
          </p:cNvPr>
          <p:cNvPicPr>
            <a:picLocks noChangeAspect="1"/>
          </p:cNvPicPr>
          <p:nvPr/>
        </p:nvPicPr>
        <p:blipFill rotWithShape="1">
          <a:blip r:embed="rId2">
            <a:extLst>
              <a:ext uri="{28A0092B-C50C-407E-A947-70E740481C1C}">
                <a14:useLocalDpi xmlns:a14="http://schemas.microsoft.com/office/drawing/2010/main" val="0"/>
              </a:ext>
            </a:extLst>
          </a:blip>
          <a:srcRect l="8281" t="772" r="8741" b="83691"/>
          <a:stretch/>
        </p:blipFill>
        <p:spPr>
          <a:xfrm>
            <a:off x="6996061" y="-1"/>
            <a:ext cx="5185186" cy="1882588"/>
          </a:xfrm>
          <a:prstGeom prst="rect">
            <a:avLst/>
          </a:prstGeom>
        </p:spPr>
      </p:pic>
      <p:pic>
        <p:nvPicPr>
          <p:cNvPr id="13" name="Picture 12">
            <a:extLst>
              <a:ext uri="{FF2B5EF4-FFF2-40B4-BE49-F238E27FC236}">
                <a16:creationId xmlns:a16="http://schemas.microsoft.com/office/drawing/2014/main" xmlns="" id="{DB9CC41B-E4D8-4930-A038-24104BF2039E}"/>
              </a:ext>
            </a:extLst>
          </p:cNvPr>
          <p:cNvPicPr>
            <a:picLocks noChangeAspect="1"/>
          </p:cNvPicPr>
          <p:nvPr/>
        </p:nvPicPr>
        <p:blipFill rotWithShape="1">
          <a:blip r:embed="rId2">
            <a:extLst>
              <a:ext uri="{28A0092B-C50C-407E-A947-70E740481C1C}">
                <a14:useLocalDpi xmlns:a14="http://schemas.microsoft.com/office/drawing/2010/main" val="0"/>
              </a:ext>
            </a:extLst>
          </a:blip>
          <a:srcRect t="63689" b="-1"/>
          <a:stretch/>
        </p:blipFill>
        <p:spPr>
          <a:xfrm>
            <a:off x="6325491" y="1882588"/>
            <a:ext cx="5866509" cy="4975412"/>
          </a:xfrm>
          <a:prstGeom prst="rect">
            <a:avLst/>
          </a:prstGeom>
        </p:spPr>
      </p:pic>
      <p:pic>
        <p:nvPicPr>
          <p:cNvPr id="15" name="Picture 14">
            <a:extLst>
              <a:ext uri="{FF2B5EF4-FFF2-40B4-BE49-F238E27FC236}">
                <a16:creationId xmlns:a16="http://schemas.microsoft.com/office/drawing/2014/main" xmlns="" id="{F504C854-204B-4679-8EFA-9E57FF224F9A}"/>
              </a:ext>
            </a:extLst>
          </p:cNvPr>
          <p:cNvPicPr>
            <a:picLocks noChangeAspect="1"/>
          </p:cNvPicPr>
          <p:nvPr/>
        </p:nvPicPr>
        <p:blipFill rotWithShape="1">
          <a:blip r:embed="rId2">
            <a:extLst>
              <a:ext uri="{28A0092B-C50C-407E-A947-70E740481C1C}">
                <a14:useLocalDpi xmlns:a14="http://schemas.microsoft.com/office/drawing/2010/main" val="0"/>
              </a:ext>
            </a:extLst>
          </a:blip>
          <a:srcRect t="30275" b="40392"/>
          <a:stretch/>
        </p:blipFill>
        <p:spPr>
          <a:xfrm>
            <a:off x="-1" y="1882588"/>
            <a:ext cx="6325491" cy="4975412"/>
          </a:xfrm>
          <a:prstGeom prst="rect">
            <a:avLst/>
          </a:prstGeom>
        </p:spPr>
      </p:pic>
      <p:sp>
        <p:nvSpPr>
          <p:cNvPr id="16" name="TextBox 15">
            <a:extLst>
              <a:ext uri="{FF2B5EF4-FFF2-40B4-BE49-F238E27FC236}">
                <a16:creationId xmlns:a16="http://schemas.microsoft.com/office/drawing/2014/main" xmlns="" id="{6F3D789C-ED37-4CE5-8982-373AE638A9BA}"/>
              </a:ext>
            </a:extLst>
          </p:cNvPr>
          <p:cNvSpPr txBox="1"/>
          <p:nvPr/>
        </p:nvSpPr>
        <p:spPr>
          <a:xfrm>
            <a:off x="516366" y="632770"/>
            <a:ext cx="6866973" cy="1077218"/>
          </a:xfrm>
          <a:prstGeom prst="rect">
            <a:avLst/>
          </a:prstGeom>
          <a:noFill/>
        </p:spPr>
        <p:txBody>
          <a:bodyPr wrap="square" rtlCol="0">
            <a:spAutoFit/>
          </a:bodyPr>
          <a:lstStyle/>
          <a:p>
            <a:r>
              <a:rPr lang="en-GB" sz="3200" b="1" dirty="0"/>
              <a:t>Why Should you join a Club or Society?</a:t>
            </a:r>
          </a:p>
        </p:txBody>
      </p:sp>
    </p:spTree>
    <p:extLst>
      <p:ext uri="{BB962C8B-B14F-4D97-AF65-F5344CB8AC3E}">
        <p14:creationId xmlns:p14="http://schemas.microsoft.com/office/powerpoint/2010/main" val="445720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E2BFE55-3D8E-46E8-8125-75CACB7842FB}"/>
              </a:ext>
            </a:extLst>
          </p:cNvPr>
          <p:cNvPicPr>
            <a:picLocks noChangeAspect="1"/>
          </p:cNvPicPr>
          <p:nvPr/>
        </p:nvPicPr>
        <p:blipFill>
          <a:blip r:embed="rId2"/>
          <a:stretch>
            <a:fillRect/>
          </a:stretch>
        </p:blipFill>
        <p:spPr>
          <a:xfrm>
            <a:off x="10765485" y="5032089"/>
            <a:ext cx="1176630" cy="1585097"/>
          </a:xfrm>
          <a:prstGeom prst="rect">
            <a:avLst/>
          </a:prstGeom>
        </p:spPr>
      </p:pic>
      <p:sp>
        <p:nvSpPr>
          <p:cNvPr id="2" name="Title 1">
            <a:extLst>
              <a:ext uri="{FF2B5EF4-FFF2-40B4-BE49-F238E27FC236}">
                <a16:creationId xmlns:a16="http://schemas.microsoft.com/office/drawing/2014/main" xmlns="" id="{76376A02-59E6-466B-A416-D41103F98909}"/>
              </a:ext>
            </a:extLst>
          </p:cNvPr>
          <p:cNvSpPr>
            <a:spLocks noGrp="1"/>
          </p:cNvSpPr>
          <p:nvPr>
            <p:ph type="title"/>
          </p:nvPr>
        </p:nvSpPr>
        <p:spPr>
          <a:xfrm>
            <a:off x="838200" y="18255"/>
            <a:ext cx="10515600" cy="1325563"/>
          </a:xfrm>
        </p:spPr>
        <p:txBody>
          <a:bodyPr/>
          <a:lstStyle/>
          <a:p>
            <a:r>
              <a:rPr lang="en-GB" b="1" dirty="0">
                <a:solidFill>
                  <a:schemeClr val="tx1">
                    <a:lumMod val="95000"/>
                    <a:lumOff val="5000"/>
                  </a:schemeClr>
                </a:solidFill>
              </a:rPr>
              <a:t>Sports Clubs</a:t>
            </a:r>
          </a:p>
        </p:txBody>
      </p:sp>
      <p:sp>
        <p:nvSpPr>
          <p:cNvPr id="3" name="Content Placeholder 2">
            <a:extLst>
              <a:ext uri="{FF2B5EF4-FFF2-40B4-BE49-F238E27FC236}">
                <a16:creationId xmlns:a16="http://schemas.microsoft.com/office/drawing/2014/main" xmlns="" id="{D811E8DC-6765-4E9F-8184-DD595056D6BD}"/>
              </a:ext>
            </a:extLst>
          </p:cNvPr>
          <p:cNvSpPr>
            <a:spLocks noGrp="1"/>
          </p:cNvSpPr>
          <p:nvPr>
            <p:ph idx="1"/>
          </p:nvPr>
        </p:nvSpPr>
        <p:spPr>
          <a:xfrm>
            <a:off x="249885" y="1043493"/>
            <a:ext cx="11575229" cy="5476874"/>
          </a:xfrm>
        </p:spPr>
        <p:txBody>
          <a:bodyPr>
            <a:normAutofit fontScale="92500" lnSpcReduction="10000"/>
          </a:bodyPr>
          <a:lstStyle/>
          <a:p>
            <a:pPr marL="0" indent="0">
              <a:buNone/>
            </a:pPr>
            <a:r>
              <a:rPr lang="en-GB" sz="1600" dirty="0">
                <a:solidFill>
                  <a:schemeClr val="tx1">
                    <a:lumMod val="95000"/>
                    <a:lumOff val="5000"/>
                  </a:schemeClr>
                </a:solidFill>
              </a:rPr>
              <a:t>We currently have 14 active Sports Clubs at LHSU. All of our clubs play on a regular basis, mostly in the British University and Colleges Sports’ leagues. There are no lessons on Wednesday afternoons to give you the opportunity to get stuck in to sport!</a:t>
            </a:r>
          </a:p>
          <a:p>
            <a:pPr marL="0" indent="0">
              <a:buNone/>
            </a:pPr>
            <a:r>
              <a:rPr lang="en-GB" sz="1600" dirty="0">
                <a:solidFill>
                  <a:schemeClr val="tx1">
                    <a:lumMod val="95000"/>
                    <a:lumOff val="5000"/>
                  </a:schemeClr>
                </a:solidFill>
              </a:rPr>
              <a:t>You can join any sports club by paying the £30 annual membership fee at </a:t>
            </a:r>
            <a:r>
              <a:rPr lang="en-GB" sz="1600" dirty="0">
                <a:solidFill>
                  <a:schemeClr val="tx1">
                    <a:lumMod val="95000"/>
                    <a:lumOff val="5000"/>
                  </a:schemeClr>
                </a:solidFill>
                <a:hlinkClick r:id="rId3">
                  <a:extLst>
                    <a:ext uri="{A12FA001-AC4F-418D-AE19-62706E023703}">
                      <ahyp:hlinkClr xmlns:ahyp="http://schemas.microsoft.com/office/drawing/2018/hyperlinkcolor" xmlns="" val="tx"/>
                    </a:ext>
                  </a:extLst>
                </a:hlinkClick>
              </a:rPr>
              <a:t>www.hopesu.com</a:t>
            </a:r>
            <a:r>
              <a:rPr lang="en-GB" sz="1600" dirty="0">
                <a:solidFill>
                  <a:schemeClr val="tx1">
                    <a:lumMod val="95000"/>
                    <a:lumOff val="5000"/>
                  </a:schemeClr>
                </a:solidFill>
              </a:rPr>
              <a:t> For just £30 you will receive:</a:t>
            </a:r>
          </a:p>
          <a:p>
            <a:r>
              <a:rPr lang="en-GB" sz="1600" dirty="0">
                <a:solidFill>
                  <a:schemeClr val="tx1">
                    <a:lumMod val="95000"/>
                    <a:lumOff val="5000"/>
                  </a:schemeClr>
                </a:solidFill>
              </a:rPr>
              <a:t>Guaranteed two hours training facilities provided</a:t>
            </a:r>
          </a:p>
          <a:p>
            <a:r>
              <a:rPr lang="en-GB" sz="1600" dirty="0">
                <a:solidFill>
                  <a:schemeClr val="tx1">
                    <a:lumMod val="95000"/>
                    <a:lumOff val="5000"/>
                  </a:schemeClr>
                </a:solidFill>
              </a:rPr>
              <a:t>Personal Accident Insurance in case of injury whilst playing</a:t>
            </a:r>
          </a:p>
          <a:p>
            <a:r>
              <a:rPr lang="en-GB" sz="1600" dirty="0">
                <a:solidFill>
                  <a:schemeClr val="tx1">
                    <a:lumMod val="95000"/>
                    <a:lumOff val="5000"/>
                  </a:schemeClr>
                </a:solidFill>
              </a:rPr>
              <a:t>Free travel to matches.</a:t>
            </a:r>
          </a:p>
          <a:p>
            <a:pPr marL="0" indent="0">
              <a:buNone/>
            </a:pPr>
            <a:r>
              <a:rPr lang="en-GB" sz="1600" dirty="0">
                <a:solidFill>
                  <a:schemeClr val="tx1">
                    <a:lumMod val="95000"/>
                    <a:lumOff val="5000"/>
                  </a:schemeClr>
                </a:solidFill>
              </a:rPr>
              <a:t>In recent years, Hope SU have been very successful. Last Year our men's Rugby and Women's Hockey won their league. The year prior to this our Gaelic were the all Ireland champions. Our Women's Netball, Men's football, and Basketball all won their leagues.</a:t>
            </a:r>
          </a:p>
          <a:p>
            <a:pPr marL="0" indent="0">
              <a:buNone/>
            </a:pPr>
            <a:r>
              <a:rPr lang="en-GB" sz="1600" dirty="0">
                <a:solidFill>
                  <a:schemeClr val="tx1">
                    <a:lumMod val="95000"/>
                    <a:lumOff val="5000"/>
                  </a:schemeClr>
                </a:solidFill>
              </a:rPr>
              <a:t>Every Spring, we hold a Sports Awards even to celebrate the achievements of our teams and would love to see you there. </a:t>
            </a:r>
          </a:p>
          <a:p>
            <a:pPr marL="0" indent="0">
              <a:buNone/>
            </a:pPr>
            <a:r>
              <a:rPr lang="en-GB" sz="1600" dirty="0">
                <a:solidFill>
                  <a:schemeClr val="tx1">
                    <a:lumMod val="95000"/>
                    <a:lumOff val="5000"/>
                  </a:schemeClr>
                </a:solidFill>
              </a:rPr>
              <a:t>The sports teams we currently have are:</a:t>
            </a:r>
          </a:p>
          <a:p>
            <a:pPr marL="0" indent="0">
              <a:buNone/>
            </a:pPr>
            <a:r>
              <a:rPr lang="en-GB" sz="1600" dirty="0">
                <a:solidFill>
                  <a:schemeClr val="tx1">
                    <a:lumMod val="95000"/>
                    <a:lumOff val="5000"/>
                  </a:schemeClr>
                </a:solidFill>
              </a:rPr>
              <a:t>Netball		Men's Rugby		Women's Rugby		Women's Football		Men's Football</a:t>
            </a:r>
          </a:p>
          <a:p>
            <a:pPr marL="0" indent="0">
              <a:buNone/>
            </a:pPr>
            <a:r>
              <a:rPr lang="en-GB" sz="1600" dirty="0">
                <a:solidFill>
                  <a:schemeClr val="tx1">
                    <a:lumMod val="95000"/>
                    <a:lumOff val="5000"/>
                  </a:schemeClr>
                </a:solidFill>
              </a:rPr>
              <a:t>Women GAA	Men's GAA			Basketball			Women's Hockey		Cricket</a:t>
            </a:r>
          </a:p>
          <a:p>
            <a:pPr marL="0" indent="0">
              <a:buNone/>
            </a:pPr>
            <a:r>
              <a:rPr lang="en-GB" sz="1600" dirty="0">
                <a:solidFill>
                  <a:schemeClr val="tx1">
                    <a:lumMod val="95000"/>
                    <a:lumOff val="5000"/>
                  </a:schemeClr>
                </a:solidFill>
              </a:rPr>
              <a:t>Badminton	Lacrosse				Futsal</a:t>
            </a:r>
          </a:p>
          <a:p>
            <a:pPr marL="0" indent="0">
              <a:buNone/>
            </a:pPr>
            <a:endParaRPr lang="en-GB" sz="1600" dirty="0">
              <a:solidFill>
                <a:schemeClr val="tx1">
                  <a:lumMod val="95000"/>
                  <a:lumOff val="5000"/>
                </a:schemeClr>
              </a:solidFill>
            </a:endParaRPr>
          </a:p>
          <a:p>
            <a:pPr marL="0" indent="0">
              <a:buNone/>
            </a:pPr>
            <a:r>
              <a:rPr lang="en-GB" sz="1600" b="1" dirty="0">
                <a:solidFill>
                  <a:schemeClr val="tx1">
                    <a:lumMod val="95000"/>
                    <a:lumOff val="5000"/>
                  </a:schemeClr>
                </a:solidFill>
              </a:rPr>
              <a:t>If there is a sports team which you like but we don’t have you can always start up a new club all you need is 7 other people that are interested and we can do the rest.</a:t>
            </a:r>
          </a:p>
        </p:txBody>
      </p:sp>
    </p:spTree>
    <p:extLst>
      <p:ext uri="{BB962C8B-B14F-4D97-AF65-F5344CB8AC3E}">
        <p14:creationId xmlns:p14="http://schemas.microsoft.com/office/powerpoint/2010/main" val="1239117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9C36D7A-4D41-4EDF-9337-CF6A49F77875}"/>
              </a:ext>
            </a:extLst>
          </p:cNvPr>
          <p:cNvPicPr>
            <a:picLocks noChangeAspect="1"/>
          </p:cNvPicPr>
          <p:nvPr/>
        </p:nvPicPr>
        <p:blipFill rotWithShape="1">
          <a:blip r:embed="rId2"/>
          <a:srcRect l="7824" t="37830" r="70418" b="22042"/>
          <a:stretch/>
        </p:blipFill>
        <p:spPr>
          <a:xfrm>
            <a:off x="6839676" y="2423590"/>
            <a:ext cx="5126412" cy="1592420"/>
          </a:xfrm>
          <a:prstGeom prst="rect">
            <a:avLst/>
          </a:prstGeom>
        </p:spPr>
      </p:pic>
      <p:pic>
        <p:nvPicPr>
          <p:cNvPr id="1038" name="Picture 14" descr="A group of people posing for a photo&#10;&#10;Description automatically generated">
            <a:extLst>
              <a:ext uri="{FF2B5EF4-FFF2-40B4-BE49-F238E27FC236}">
                <a16:creationId xmlns:a16="http://schemas.microsoft.com/office/drawing/2014/main" xmlns="" id="{EE2F35CE-D882-4FB4-B6D5-E0EA237139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50" t="19054" r="3947" b="26585"/>
          <a:stretch/>
        </p:blipFill>
        <p:spPr bwMode="auto">
          <a:xfrm>
            <a:off x="3562624" y="2461188"/>
            <a:ext cx="3348886" cy="20340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screenshot of a cell phone&#10;&#10;Description automatically generated">
            <a:extLst>
              <a:ext uri="{FF2B5EF4-FFF2-40B4-BE49-F238E27FC236}">
                <a16:creationId xmlns:a16="http://schemas.microsoft.com/office/drawing/2014/main" xmlns="" id="{EB47BB37-5BC9-4867-A0FC-BA9B459928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478" t="36517" b="30980"/>
          <a:stretch/>
        </p:blipFill>
        <p:spPr bwMode="auto">
          <a:xfrm>
            <a:off x="8514071" y="219636"/>
            <a:ext cx="3452018" cy="222903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 group of people posing for a photo&#10;&#10;Description automatically generated">
            <a:extLst>
              <a:ext uri="{FF2B5EF4-FFF2-40B4-BE49-F238E27FC236}">
                <a16:creationId xmlns:a16="http://schemas.microsoft.com/office/drawing/2014/main" xmlns="" id="{4B40D7E9-66BE-442D-9BE2-FA1A1B79BAF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16" t="21985" r="5369"/>
          <a:stretch/>
        </p:blipFill>
        <p:spPr bwMode="auto">
          <a:xfrm>
            <a:off x="225911" y="3797449"/>
            <a:ext cx="4633289" cy="28409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group of people standing in a field&#10;&#10;Description automatically generated">
            <a:extLst>
              <a:ext uri="{FF2B5EF4-FFF2-40B4-BE49-F238E27FC236}">
                <a16:creationId xmlns:a16="http://schemas.microsoft.com/office/drawing/2014/main" xmlns="" id="{CD597FB8-DBBD-48A2-B7F1-A4B15E548C6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889" t="27922" r="3176" b="10275"/>
          <a:stretch/>
        </p:blipFill>
        <p:spPr bwMode="auto">
          <a:xfrm>
            <a:off x="3541817" y="219635"/>
            <a:ext cx="5023820" cy="22666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 group of people on a field&#10;&#10;Description automatically generated">
            <a:extLst>
              <a:ext uri="{FF2B5EF4-FFF2-40B4-BE49-F238E27FC236}">
                <a16:creationId xmlns:a16="http://schemas.microsoft.com/office/drawing/2014/main" xmlns="" id="{EFC31EB7-5A06-4EBB-8E9D-468065761C7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508" t="41726" r="15236" b="40392"/>
          <a:stretch/>
        </p:blipFill>
        <p:spPr bwMode="auto">
          <a:xfrm>
            <a:off x="225911" y="219636"/>
            <a:ext cx="3528508" cy="13487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 picture containing game&#10;&#10;Description automatically generated">
            <a:extLst>
              <a:ext uri="{FF2B5EF4-FFF2-40B4-BE49-F238E27FC236}">
                <a16:creationId xmlns:a16="http://schemas.microsoft.com/office/drawing/2014/main" xmlns="" id="{0C8F9983-DB0B-423C-8F4E-F06C8120B69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41882" b="28000"/>
          <a:stretch/>
        </p:blipFill>
        <p:spPr bwMode="auto">
          <a:xfrm>
            <a:off x="225911" y="1568411"/>
            <a:ext cx="3452018" cy="222903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 group of people posing for the camera&#10;&#10;Description automatically generated">
            <a:extLst>
              <a:ext uri="{FF2B5EF4-FFF2-40B4-BE49-F238E27FC236}">
                <a16:creationId xmlns:a16="http://schemas.microsoft.com/office/drawing/2014/main" xmlns="" id="{C707338A-2A5B-43A1-81DA-AB0524F4B5B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4157" t="28236" r="13019" b="27059"/>
          <a:stretch/>
        </p:blipFill>
        <p:spPr bwMode="auto">
          <a:xfrm>
            <a:off x="7882097" y="3978412"/>
            <a:ext cx="4083991" cy="262235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 group of people on a grass field posing for the camera&#10;&#10;Description automatically generated">
            <a:extLst>
              <a:ext uri="{FF2B5EF4-FFF2-40B4-BE49-F238E27FC236}">
                <a16:creationId xmlns:a16="http://schemas.microsoft.com/office/drawing/2014/main" xmlns="" id="{A36BD3EE-F0C8-43B3-A873-D38B6C5108C1}"/>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9468" t="14510" r="24549" b="6889"/>
          <a:stretch/>
        </p:blipFill>
        <p:spPr bwMode="auto">
          <a:xfrm>
            <a:off x="4859200" y="4016010"/>
            <a:ext cx="3022898" cy="2622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506497"/>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emplate>TM03457444[[fn=Basis]]</Template>
  <TotalTime>593</TotalTime>
  <Words>1659</Words>
  <Application>Microsoft Office PowerPoint</Application>
  <PresentationFormat>Widescreen</PresentationFormat>
  <Paragraphs>148</Paragraphs>
  <Slides>20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Calibri</vt:lpstr>
      <vt:lpstr>Corbel</vt:lpstr>
      <vt:lpstr>Basis</vt:lpstr>
      <vt:lpstr>WELCOME TO LIVERPOOL HOPE STUDENTS UNION</vt:lpstr>
      <vt:lpstr>Introduction</vt:lpstr>
      <vt:lpstr>Your Student Officer 2020/21 are:</vt:lpstr>
      <vt:lpstr>Campaigns this year</vt:lpstr>
      <vt:lpstr>Sally - Vice President Welfare &amp; Community</vt:lpstr>
      <vt:lpstr>Ollie (Vice President Sports &amp; Activities)</vt:lpstr>
      <vt:lpstr>PowerPoint Presentation</vt:lpstr>
      <vt:lpstr>Sports Clubs</vt:lpstr>
      <vt:lpstr>PowerPoint Presentation</vt:lpstr>
      <vt:lpstr>Societies</vt:lpstr>
      <vt:lpstr>PowerPoint Presentation</vt:lpstr>
      <vt:lpstr>Campaigns</vt:lpstr>
      <vt:lpstr>PowerPoint Presentation</vt:lpstr>
      <vt:lpstr>Student voice</vt:lpstr>
      <vt:lpstr>PowerPoint Presentation</vt:lpstr>
      <vt:lpstr>Lead your Student Union</vt:lpstr>
      <vt:lpstr> Nominations end 21st October Elections 26th 9/00am  -29th October 9.00 pm </vt:lpstr>
      <vt:lpstr>Advice Service </vt:lpstr>
      <vt:lpstr>Nightline</vt:lpstr>
      <vt:lpstr>Contact us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LIVERPOOL HOPE STUDENTS UNION</dc:title>
  <dc:creator>17006044@hope.ac.uk</dc:creator>
  <cp:lastModifiedBy>Microsoft account</cp:lastModifiedBy>
  <cp:revision>45</cp:revision>
  <dcterms:created xsi:type="dcterms:W3CDTF">2020-09-15T08:19:57Z</dcterms:created>
  <dcterms:modified xsi:type="dcterms:W3CDTF">2020-11-19T11:31:42Z</dcterms:modified>
</cp:coreProperties>
</file>